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5" r:id="rId10"/>
    <p:sldId id="264" r:id="rId11"/>
    <p:sldId id="266" r:id="rId12"/>
    <p:sldId id="268"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94628" autoAdjust="0"/>
  </p:normalViewPr>
  <p:slideViewPr>
    <p:cSldViewPr>
      <p:cViewPr>
        <p:scale>
          <a:sx n="107" d="100"/>
          <a:sy n="107" d="100"/>
        </p:scale>
        <p:origin x="-84" y="60"/>
      </p:cViewPr>
      <p:guideLst>
        <p:guide orient="horz" pos="2160"/>
        <p:guide pos="2880"/>
      </p:guideLst>
    </p:cSldViewPr>
  </p:slideViewPr>
  <p:outlineViewPr>
    <p:cViewPr>
      <p:scale>
        <a:sx n="33" d="100"/>
        <a:sy n="33" d="100"/>
      </p:scale>
      <p:origin x="0" y="17034"/>
    </p:cViewPr>
  </p:outlineViewPr>
  <p:notesTextViewPr>
    <p:cViewPr>
      <p:scale>
        <a:sx n="1" d="1"/>
        <a:sy n="1" d="1"/>
      </p:scale>
      <p:origin x="0" y="0"/>
    </p:cViewPr>
  </p:notesText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E82258-33B2-41CC-8F3F-91A85DBF3F3B}" type="datetimeFigureOut">
              <a:rPr lang="en-GB" smtClean="0"/>
              <a:t>20/01/2016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847095-3E3E-44EB-9E0A-7F1B453EFEBD}" type="slidenum">
              <a:rPr lang="en-GB" smtClean="0"/>
              <a:t>‹#›</a:t>
            </a:fld>
            <a:endParaRPr lang="en-GB"/>
          </a:p>
        </p:txBody>
      </p:sp>
    </p:spTree>
    <p:extLst>
      <p:ext uri="{BB962C8B-B14F-4D97-AF65-F5344CB8AC3E}">
        <p14:creationId xmlns:p14="http://schemas.microsoft.com/office/powerpoint/2010/main" val="2511875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omic Sans MS" pitchFamily="66" charset="0"/>
        <a:ea typeface="+mn-ea"/>
        <a:cs typeface="+mn-cs"/>
      </a:defRPr>
    </a:lvl1pPr>
    <a:lvl2pPr marL="457200" algn="l" defTabSz="914400" rtl="0" eaLnBrk="1" latinLnBrk="0" hangingPunct="1">
      <a:defRPr sz="1200" kern="1200">
        <a:solidFill>
          <a:schemeClr val="tx1"/>
        </a:solidFill>
        <a:latin typeface="Comic Sans MS" pitchFamily="66" charset="0"/>
        <a:ea typeface="+mn-ea"/>
        <a:cs typeface="+mn-cs"/>
      </a:defRPr>
    </a:lvl2pPr>
    <a:lvl3pPr marL="914400" algn="l" defTabSz="914400" rtl="0" eaLnBrk="1" latinLnBrk="0" hangingPunct="1">
      <a:defRPr sz="1200" kern="1200">
        <a:solidFill>
          <a:schemeClr val="tx1"/>
        </a:solidFill>
        <a:latin typeface="Comic Sans MS" pitchFamily="66" charset="0"/>
        <a:ea typeface="+mn-ea"/>
        <a:cs typeface="+mn-cs"/>
      </a:defRPr>
    </a:lvl3pPr>
    <a:lvl4pPr marL="1371600" algn="l" defTabSz="914400" rtl="0" eaLnBrk="1" latinLnBrk="0" hangingPunct="1">
      <a:defRPr sz="1200" kern="1200">
        <a:solidFill>
          <a:schemeClr val="tx1"/>
        </a:solidFill>
        <a:latin typeface="Comic Sans MS" pitchFamily="66" charset="0"/>
        <a:ea typeface="+mn-ea"/>
        <a:cs typeface="+mn-cs"/>
      </a:defRPr>
    </a:lvl4pPr>
    <a:lvl5pPr marL="1828800" algn="l" defTabSz="914400" rtl="0" eaLnBrk="1" latinLnBrk="0" hangingPunct="1">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omic Sans MS" pitchFamily="66" charset="0"/>
              </a:defRPr>
            </a:lvl1p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omic Sans MS" pitchFamily="66"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atin typeface="Comic Sans MS" pitchFamily="66" charset="0"/>
              </a:defRPr>
            </a:lvl1pPr>
          </a:lstStyle>
          <a:p>
            <a:fld id="{4E0B915C-0197-4B36-8C3F-29384CC2FEE2}" type="datetime2">
              <a:rPr lang="en-GB" smtClean="0"/>
              <a:t>Wednesday, 20 January 2016</a:t>
            </a:fld>
            <a:endParaRPr lang="en-GB"/>
          </a:p>
        </p:txBody>
      </p:sp>
      <p:sp>
        <p:nvSpPr>
          <p:cNvPr id="5" name="Footer Placeholder 4"/>
          <p:cNvSpPr>
            <a:spLocks noGrp="1"/>
          </p:cNvSpPr>
          <p:nvPr>
            <p:ph type="ftr" sz="quarter" idx="11"/>
          </p:nvPr>
        </p:nvSpPr>
        <p:spPr/>
        <p:txBody>
          <a:bodyPr/>
          <a:lstStyle>
            <a:lvl1pPr>
              <a:defRPr>
                <a:latin typeface="Comic Sans MS" pitchFamily="66" charset="0"/>
              </a:defRPr>
            </a:lvl1pPr>
          </a:lstStyle>
          <a:p>
            <a:r>
              <a:rPr lang="en-GB" smtClean="0"/>
              <a:t>G R Davidson</a:t>
            </a:r>
            <a:endParaRPr lang="en-GB"/>
          </a:p>
        </p:txBody>
      </p:sp>
      <p:sp>
        <p:nvSpPr>
          <p:cNvPr id="6" name="Slide Number Placeholder 5"/>
          <p:cNvSpPr>
            <a:spLocks noGrp="1"/>
          </p:cNvSpPr>
          <p:nvPr>
            <p:ph type="sldNum" sz="quarter" idx="12"/>
          </p:nvPr>
        </p:nvSpPr>
        <p:spPr/>
        <p:txBody>
          <a:bodyPr/>
          <a:lstStyle>
            <a:lvl1pPr>
              <a:defRPr>
                <a:latin typeface="Comic Sans MS" pitchFamily="66" charset="0"/>
              </a:defRPr>
            </a:lvl1pPr>
          </a:lstStyle>
          <a:p>
            <a:fld id="{DEC60EA4-28BE-4436-9F73-4090B429F4F1}" type="slidenum">
              <a:rPr lang="en-GB" smtClean="0"/>
              <a:pPr/>
              <a:t>‹#›</a:t>
            </a:fld>
            <a:endParaRPr lang="en-GB"/>
          </a:p>
        </p:txBody>
      </p:sp>
    </p:spTree>
    <p:extLst>
      <p:ext uri="{BB962C8B-B14F-4D97-AF65-F5344CB8AC3E}">
        <p14:creationId xmlns:p14="http://schemas.microsoft.com/office/powerpoint/2010/main" val="13555224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07DE6F3-CEE1-4671-BD9E-4008212934F4}" type="datetime2">
              <a:rPr lang="en-GB" smtClean="0"/>
              <a:t>Wednesday, 20 January 2016</a:t>
            </a:fld>
            <a:endParaRPr lang="en-GB"/>
          </a:p>
        </p:txBody>
      </p:sp>
      <p:sp>
        <p:nvSpPr>
          <p:cNvPr id="5" name="Footer Placeholder 4"/>
          <p:cNvSpPr>
            <a:spLocks noGrp="1"/>
          </p:cNvSpPr>
          <p:nvPr>
            <p:ph type="ftr" sz="quarter" idx="11"/>
          </p:nvPr>
        </p:nvSpPr>
        <p:spPr/>
        <p:txBody>
          <a:bodyPr/>
          <a:lstStyle/>
          <a:p>
            <a:r>
              <a:rPr lang="en-GB" smtClean="0"/>
              <a:t>G R Davidson</a:t>
            </a:r>
            <a:endParaRPr lang="en-GB"/>
          </a:p>
        </p:txBody>
      </p:sp>
      <p:sp>
        <p:nvSpPr>
          <p:cNvPr id="6" name="Slide Number Placeholder 5"/>
          <p:cNvSpPr>
            <a:spLocks noGrp="1"/>
          </p:cNvSpPr>
          <p:nvPr>
            <p:ph type="sldNum" sz="quarter" idx="12"/>
          </p:nvPr>
        </p:nvSpPr>
        <p:spPr/>
        <p:txBody>
          <a:bodyPr/>
          <a:lstStyle/>
          <a:p>
            <a:fld id="{DEC60EA4-28BE-4436-9F73-4090B429F4F1}" type="slidenum">
              <a:rPr lang="en-GB" smtClean="0"/>
              <a:t>‹#›</a:t>
            </a:fld>
            <a:endParaRPr lang="en-GB"/>
          </a:p>
        </p:txBody>
      </p:sp>
    </p:spTree>
    <p:extLst>
      <p:ext uri="{BB962C8B-B14F-4D97-AF65-F5344CB8AC3E}">
        <p14:creationId xmlns:p14="http://schemas.microsoft.com/office/powerpoint/2010/main" val="106291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DD4A80-4DF9-4184-A5B3-444DAB01B3AE}" type="datetime2">
              <a:rPr lang="en-GB" smtClean="0"/>
              <a:t>Wednesday, 20 January 2016</a:t>
            </a:fld>
            <a:endParaRPr lang="en-GB"/>
          </a:p>
        </p:txBody>
      </p:sp>
      <p:sp>
        <p:nvSpPr>
          <p:cNvPr id="5" name="Footer Placeholder 4"/>
          <p:cNvSpPr>
            <a:spLocks noGrp="1"/>
          </p:cNvSpPr>
          <p:nvPr>
            <p:ph type="ftr" sz="quarter" idx="11"/>
          </p:nvPr>
        </p:nvSpPr>
        <p:spPr/>
        <p:txBody>
          <a:bodyPr/>
          <a:lstStyle/>
          <a:p>
            <a:r>
              <a:rPr lang="en-GB" smtClean="0"/>
              <a:t>G R Davidson</a:t>
            </a:r>
            <a:endParaRPr lang="en-GB"/>
          </a:p>
        </p:txBody>
      </p:sp>
      <p:sp>
        <p:nvSpPr>
          <p:cNvPr id="6" name="Slide Number Placeholder 5"/>
          <p:cNvSpPr>
            <a:spLocks noGrp="1"/>
          </p:cNvSpPr>
          <p:nvPr>
            <p:ph type="sldNum" sz="quarter" idx="12"/>
          </p:nvPr>
        </p:nvSpPr>
        <p:spPr/>
        <p:txBody>
          <a:bodyPr/>
          <a:lstStyle/>
          <a:p>
            <a:fld id="{DEC60EA4-28BE-4436-9F73-4090B429F4F1}" type="slidenum">
              <a:rPr lang="en-GB" smtClean="0"/>
              <a:t>‹#›</a:t>
            </a:fld>
            <a:endParaRPr lang="en-GB"/>
          </a:p>
        </p:txBody>
      </p:sp>
    </p:spTree>
    <p:extLst>
      <p:ext uri="{BB962C8B-B14F-4D97-AF65-F5344CB8AC3E}">
        <p14:creationId xmlns:p14="http://schemas.microsoft.com/office/powerpoint/2010/main" val="2922093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marL="342900" indent="-342900">
              <a:buClr>
                <a:srgbClr val="0000FF"/>
              </a:buClr>
              <a:buFont typeface="Wingdings" pitchFamily="2" charset="2"/>
              <a:buChar char="v"/>
              <a:defRPr/>
            </a:lvl1pPr>
            <a:lvl2pPr marL="742950" indent="-285750">
              <a:buClr>
                <a:srgbClr val="0000FF"/>
              </a:buClr>
              <a:buFont typeface="Wingdings" pitchFamily="2" charset="2"/>
              <a:buChar char="Ø"/>
              <a:defRPr/>
            </a:lvl2pPr>
            <a:lvl3pPr marL="1143000" indent="-228600">
              <a:buClr>
                <a:srgbClr val="0000FF"/>
              </a:buCl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EA21F6DF-3082-4644-84DD-A3C5FBA6B3AD}" type="datetime2">
              <a:rPr lang="en-GB" smtClean="0"/>
              <a:t>Wednesday, 20 January 2016</a:t>
            </a:fld>
            <a:endParaRPr lang="en-GB"/>
          </a:p>
        </p:txBody>
      </p:sp>
      <p:sp>
        <p:nvSpPr>
          <p:cNvPr id="5" name="Footer Placeholder 4"/>
          <p:cNvSpPr>
            <a:spLocks noGrp="1"/>
          </p:cNvSpPr>
          <p:nvPr>
            <p:ph type="ftr" sz="quarter" idx="11"/>
          </p:nvPr>
        </p:nvSpPr>
        <p:spPr/>
        <p:txBody>
          <a:bodyPr/>
          <a:lstStyle/>
          <a:p>
            <a:r>
              <a:rPr lang="en-GB" smtClean="0"/>
              <a:t>G R Davidson</a:t>
            </a:r>
            <a:endParaRPr lang="en-GB"/>
          </a:p>
        </p:txBody>
      </p:sp>
      <p:sp>
        <p:nvSpPr>
          <p:cNvPr id="6" name="Slide Number Placeholder 5"/>
          <p:cNvSpPr>
            <a:spLocks noGrp="1"/>
          </p:cNvSpPr>
          <p:nvPr>
            <p:ph type="sldNum" sz="quarter" idx="12"/>
          </p:nvPr>
        </p:nvSpPr>
        <p:spPr/>
        <p:txBody>
          <a:bodyPr/>
          <a:lstStyle/>
          <a:p>
            <a:fld id="{DEC60EA4-28BE-4436-9F73-4090B429F4F1}" type="slidenum">
              <a:rPr lang="en-GB" smtClean="0"/>
              <a:t>‹#›</a:t>
            </a:fld>
            <a:endParaRPr lang="en-GB"/>
          </a:p>
        </p:txBody>
      </p:sp>
    </p:spTree>
    <p:extLst>
      <p:ext uri="{BB962C8B-B14F-4D97-AF65-F5344CB8AC3E}">
        <p14:creationId xmlns:p14="http://schemas.microsoft.com/office/powerpoint/2010/main" val="18573288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6F3FF6-1C58-4184-B0C7-08CD5F753704}" type="datetime2">
              <a:rPr lang="en-GB" smtClean="0"/>
              <a:t>Wednesday, 20 January 2016</a:t>
            </a:fld>
            <a:endParaRPr lang="en-GB"/>
          </a:p>
        </p:txBody>
      </p:sp>
      <p:sp>
        <p:nvSpPr>
          <p:cNvPr id="5" name="Footer Placeholder 4"/>
          <p:cNvSpPr>
            <a:spLocks noGrp="1"/>
          </p:cNvSpPr>
          <p:nvPr>
            <p:ph type="ftr" sz="quarter" idx="11"/>
          </p:nvPr>
        </p:nvSpPr>
        <p:spPr/>
        <p:txBody>
          <a:bodyPr/>
          <a:lstStyle/>
          <a:p>
            <a:r>
              <a:rPr lang="en-GB" smtClean="0"/>
              <a:t>G R Davidson</a:t>
            </a:r>
            <a:endParaRPr lang="en-GB"/>
          </a:p>
        </p:txBody>
      </p:sp>
      <p:sp>
        <p:nvSpPr>
          <p:cNvPr id="6" name="Slide Number Placeholder 5"/>
          <p:cNvSpPr>
            <a:spLocks noGrp="1"/>
          </p:cNvSpPr>
          <p:nvPr>
            <p:ph type="sldNum" sz="quarter" idx="12"/>
          </p:nvPr>
        </p:nvSpPr>
        <p:spPr/>
        <p:txBody>
          <a:bodyPr/>
          <a:lstStyle/>
          <a:p>
            <a:fld id="{DEC60EA4-28BE-4436-9F73-4090B429F4F1}" type="slidenum">
              <a:rPr lang="en-GB" smtClean="0"/>
              <a:t>‹#›</a:t>
            </a:fld>
            <a:endParaRPr lang="en-GB"/>
          </a:p>
        </p:txBody>
      </p:sp>
    </p:spTree>
    <p:extLst>
      <p:ext uri="{BB962C8B-B14F-4D97-AF65-F5344CB8AC3E}">
        <p14:creationId xmlns:p14="http://schemas.microsoft.com/office/powerpoint/2010/main" val="183301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F516C56-E920-41A9-B333-37C9CC4C6C4D}" type="datetime2">
              <a:rPr lang="en-GB" smtClean="0"/>
              <a:t>Wednesday, 20 January 2016</a:t>
            </a:fld>
            <a:endParaRPr lang="en-GB"/>
          </a:p>
        </p:txBody>
      </p:sp>
      <p:sp>
        <p:nvSpPr>
          <p:cNvPr id="6" name="Footer Placeholder 5"/>
          <p:cNvSpPr>
            <a:spLocks noGrp="1"/>
          </p:cNvSpPr>
          <p:nvPr>
            <p:ph type="ftr" sz="quarter" idx="11"/>
          </p:nvPr>
        </p:nvSpPr>
        <p:spPr/>
        <p:txBody>
          <a:bodyPr/>
          <a:lstStyle/>
          <a:p>
            <a:r>
              <a:rPr lang="en-GB" smtClean="0"/>
              <a:t>G R Davidson</a:t>
            </a:r>
            <a:endParaRPr lang="en-GB"/>
          </a:p>
        </p:txBody>
      </p:sp>
      <p:sp>
        <p:nvSpPr>
          <p:cNvPr id="7" name="Slide Number Placeholder 6"/>
          <p:cNvSpPr>
            <a:spLocks noGrp="1"/>
          </p:cNvSpPr>
          <p:nvPr>
            <p:ph type="sldNum" sz="quarter" idx="12"/>
          </p:nvPr>
        </p:nvSpPr>
        <p:spPr/>
        <p:txBody>
          <a:bodyPr/>
          <a:lstStyle/>
          <a:p>
            <a:fld id="{DEC60EA4-28BE-4436-9F73-4090B429F4F1}" type="slidenum">
              <a:rPr lang="en-GB" smtClean="0"/>
              <a:t>‹#›</a:t>
            </a:fld>
            <a:endParaRPr lang="en-GB"/>
          </a:p>
        </p:txBody>
      </p:sp>
    </p:spTree>
    <p:extLst>
      <p:ext uri="{BB962C8B-B14F-4D97-AF65-F5344CB8AC3E}">
        <p14:creationId xmlns:p14="http://schemas.microsoft.com/office/powerpoint/2010/main" val="2516207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DE2B984-8B10-4631-9399-41385BE99DA2}" type="datetime2">
              <a:rPr lang="en-GB" smtClean="0"/>
              <a:t>Wednesday, 20 January 2016</a:t>
            </a:fld>
            <a:endParaRPr lang="en-GB"/>
          </a:p>
        </p:txBody>
      </p:sp>
      <p:sp>
        <p:nvSpPr>
          <p:cNvPr id="8" name="Footer Placeholder 7"/>
          <p:cNvSpPr>
            <a:spLocks noGrp="1"/>
          </p:cNvSpPr>
          <p:nvPr>
            <p:ph type="ftr" sz="quarter" idx="11"/>
          </p:nvPr>
        </p:nvSpPr>
        <p:spPr/>
        <p:txBody>
          <a:bodyPr/>
          <a:lstStyle/>
          <a:p>
            <a:r>
              <a:rPr lang="en-GB" smtClean="0"/>
              <a:t>G R Davidson</a:t>
            </a:r>
            <a:endParaRPr lang="en-GB"/>
          </a:p>
        </p:txBody>
      </p:sp>
      <p:sp>
        <p:nvSpPr>
          <p:cNvPr id="9" name="Slide Number Placeholder 8"/>
          <p:cNvSpPr>
            <a:spLocks noGrp="1"/>
          </p:cNvSpPr>
          <p:nvPr>
            <p:ph type="sldNum" sz="quarter" idx="12"/>
          </p:nvPr>
        </p:nvSpPr>
        <p:spPr/>
        <p:txBody>
          <a:bodyPr/>
          <a:lstStyle/>
          <a:p>
            <a:fld id="{DEC60EA4-28BE-4436-9F73-4090B429F4F1}" type="slidenum">
              <a:rPr lang="en-GB" smtClean="0"/>
              <a:t>‹#›</a:t>
            </a:fld>
            <a:endParaRPr lang="en-GB"/>
          </a:p>
        </p:txBody>
      </p:sp>
    </p:spTree>
    <p:extLst>
      <p:ext uri="{BB962C8B-B14F-4D97-AF65-F5344CB8AC3E}">
        <p14:creationId xmlns:p14="http://schemas.microsoft.com/office/powerpoint/2010/main" val="3856379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53D49F4-3287-4576-9584-18F912ED9B24}" type="datetime2">
              <a:rPr lang="en-GB" smtClean="0"/>
              <a:t>Wednesday, 20 January 2016</a:t>
            </a:fld>
            <a:endParaRPr lang="en-GB"/>
          </a:p>
        </p:txBody>
      </p:sp>
      <p:sp>
        <p:nvSpPr>
          <p:cNvPr id="4" name="Footer Placeholder 3"/>
          <p:cNvSpPr>
            <a:spLocks noGrp="1"/>
          </p:cNvSpPr>
          <p:nvPr>
            <p:ph type="ftr" sz="quarter" idx="11"/>
          </p:nvPr>
        </p:nvSpPr>
        <p:spPr/>
        <p:txBody>
          <a:bodyPr/>
          <a:lstStyle/>
          <a:p>
            <a:r>
              <a:rPr lang="en-GB" smtClean="0"/>
              <a:t>G R Davidson</a:t>
            </a:r>
            <a:endParaRPr lang="en-GB"/>
          </a:p>
        </p:txBody>
      </p:sp>
      <p:sp>
        <p:nvSpPr>
          <p:cNvPr id="5" name="Slide Number Placeholder 4"/>
          <p:cNvSpPr>
            <a:spLocks noGrp="1"/>
          </p:cNvSpPr>
          <p:nvPr>
            <p:ph type="sldNum" sz="quarter" idx="12"/>
          </p:nvPr>
        </p:nvSpPr>
        <p:spPr/>
        <p:txBody>
          <a:bodyPr/>
          <a:lstStyle/>
          <a:p>
            <a:fld id="{DEC60EA4-28BE-4436-9F73-4090B429F4F1}" type="slidenum">
              <a:rPr lang="en-GB" smtClean="0"/>
              <a:t>‹#›</a:t>
            </a:fld>
            <a:endParaRPr lang="en-GB"/>
          </a:p>
        </p:txBody>
      </p:sp>
    </p:spTree>
    <p:extLst>
      <p:ext uri="{BB962C8B-B14F-4D97-AF65-F5344CB8AC3E}">
        <p14:creationId xmlns:p14="http://schemas.microsoft.com/office/powerpoint/2010/main" val="7408214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23EC19-FECF-4158-A3AD-E24CAB87380F}" type="datetime2">
              <a:rPr lang="en-GB" smtClean="0"/>
              <a:t>Wednesday, 20 January 2016</a:t>
            </a:fld>
            <a:endParaRPr lang="en-GB"/>
          </a:p>
        </p:txBody>
      </p:sp>
      <p:sp>
        <p:nvSpPr>
          <p:cNvPr id="3" name="Footer Placeholder 2"/>
          <p:cNvSpPr>
            <a:spLocks noGrp="1"/>
          </p:cNvSpPr>
          <p:nvPr>
            <p:ph type="ftr" sz="quarter" idx="11"/>
          </p:nvPr>
        </p:nvSpPr>
        <p:spPr/>
        <p:txBody>
          <a:bodyPr/>
          <a:lstStyle/>
          <a:p>
            <a:r>
              <a:rPr lang="en-GB" smtClean="0"/>
              <a:t>G R Davidson</a:t>
            </a:r>
            <a:endParaRPr lang="en-GB"/>
          </a:p>
        </p:txBody>
      </p:sp>
      <p:sp>
        <p:nvSpPr>
          <p:cNvPr id="4" name="Slide Number Placeholder 3"/>
          <p:cNvSpPr>
            <a:spLocks noGrp="1"/>
          </p:cNvSpPr>
          <p:nvPr>
            <p:ph type="sldNum" sz="quarter" idx="12"/>
          </p:nvPr>
        </p:nvSpPr>
        <p:spPr/>
        <p:txBody>
          <a:bodyPr/>
          <a:lstStyle/>
          <a:p>
            <a:fld id="{DEC60EA4-28BE-4436-9F73-4090B429F4F1}" type="slidenum">
              <a:rPr lang="en-GB" smtClean="0"/>
              <a:t>‹#›</a:t>
            </a:fld>
            <a:endParaRPr lang="en-GB"/>
          </a:p>
        </p:txBody>
      </p:sp>
    </p:spTree>
    <p:extLst>
      <p:ext uri="{BB962C8B-B14F-4D97-AF65-F5344CB8AC3E}">
        <p14:creationId xmlns:p14="http://schemas.microsoft.com/office/powerpoint/2010/main" val="3865332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99AABA-E7B5-490A-8E2C-BF3F29F016C9}" type="datetime2">
              <a:rPr lang="en-GB" smtClean="0"/>
              <a:t>Wednesday, 20 January 2016</a:t>
            </a:fld>
            <a:endParaRPr lang="en-GB"/>
          </a:p>
        </p:txBody>
      </p:sp>
      <p:sp>
        <p:nvSpPr>
          <p:cNvPr id="6" name="Footer Placeholder 5"/>
          <p:cNvSpPr>
            <a:spLocks noGrp="1"/>
          </p:cNvSpPr>
          <p:nvPr>
            <p:ph type="ftr" sz="quarter" idx="11"/>
          </p:nvPr>
        </p:nvSpPr>
        <p:spPr/>
        <p:txBody>
          <a:bodyPr/>
          <a:lstStyle/>
          <a:p>
            <a:r>
              <a:rPr lang="en-GB" smtClean="0"/>
              <a:t>G R Davidson</a:t>
            </a:r>
            <a:endParaRPr lang="en-GB"/>
          </a:p>
        </p:txBody>
      </p:sp>
      <p:sp>
        <p:nvSpPr>
          <p:cNvPr id="7" name="Slide Number Placeholder 6"/>
          <p:cNvSpPr>
            <a:spLocks noGrp="1"/>
          </p:cNvSpPr>
          <p:nvPr>
            <p:ph type="sldNum" sz="quarter" idx="12"/>
          </p:nvPr>
        </p:nvSpPr>
        <p:spPr/>
        <p:txBody>
          <a:bodyPr/>
          <a:lstStyle/>
          <a:p>
            <a:fld id="{DEC60EA4-28BE-4436-9F73-4090B429F4F1}" type="slidenum">
              <a:rPr lang="en-GB" smtClean="0"/>
              <a:t>‹#›</a:t>
            </a:fld>
            <a:endParaRPr lang="en-GB"/>
          </a:p>
        </p:txBody>
      </p:sp>
    </p:spTree>
    <p:extLst>
      <p:ext uri="{BB962C8B-B14F-4D97-AF65-F5344CB8AC3E}">
        <p14:creationId xmlns:p14="http://schemas.microsoft.com/office/powerpoint/2010/main" val="281320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F5A120-08DD-47B4-BAB5-7A9B3A8C93FB}" type="datetime2">
              <a:rPr lang="en-GB" smtClean="0"/>
              <a:t>Wednesday, 20 January 2016</a:t>
            </a:fld>
            <a:endParaRPr lang="en-GB"/>
          </a:p>
        </p:txBody>
      </p:sp>
      <p:sp>
        <p:nvSpPr>
          <p:cNvPr id="6" name="Footer Placeholder 5"/>
          <p:cNvSpPr>
            <a:spLocks noGrp="1"/>
          </p:cNvSpPr>
          <p:nvPr>
            <p:ph type="ftr" sz="quarter" idx="11"/>
          </p:nvPr>
        </p:nvSpPr>
        <p:spPr/>
        <p:txBody>
          <a:bodyPr/>
          <a:lstStyle/>
          <a:p>
            <a:r>
              <a:rPr lang="en-GB" smtClean="0"/>
              <a:t>G R Davidson</a:t>
            </a:r>
            <a:endParaRPr lang="en-GB"/>
          </a:p>
        </p:txBody>
      </p:sp>
      <p:sp>
        <p:nvSpPr>
          <p:cNvPr id="7" name="Slide Number Placeholder 6"/>
          <p:cNvSpPr>
            <a:spLocks noGrp="1"/>
          </p:cNvSpPr>
          <p:nvPr>
            <p:ph type="sldNum" sz="quarter" idx="12"/>
          </p:nvPr>
        </p:nvSpPr>
        <p:spPr/>
        <p:txBody>
          <a:bodyPr/>
          <a:lstStyle/>
          <a:p>
            <a:fld id="{DEC60EA4-28BE-4436-9F73-4090B429F4F1}" type="slidenum">
              <a:rPr lang="en-GB" smtClean="0"/>
              <a:t>‹#›</a:t>
            </a:fld>
            <a:endParaRPr lang="en-GB"/>
          </a:p>
        </p:txBody>
      </p:sp>
    </p:spTree>
    <p:extLst>
      <p:ext uri="{BB962C8B-B14F-4D97-AF65-F5344CB8AC3E}">
        <p14:creationId xmlns:p14="http://schemas.microsoft.com/office/powerpoint/2010/main" val="195936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3000">
              <a:schemeClr val="tx2">
                <a:lumMod val="40000"/>
                <a:lumOff val="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3034680" cy="365125"/>
          </a:xfrm>
          <a:prstGeom prst="rect">
            <a:avLst/>
          </a:prstGeom>
        </p:spPr>
        <p:txBody>
          <a:bodyPr vert="horz" lIns="91440" tIns="45720" rIns="91440" bIns="45720" rtlCol="0" anchor="ctr"/>
          <a:lstStyle>
            <a:lvl1pPr algn="l">
              <a:defRPr sz="1200" b="1" i="0">
                <a:solidFill>
                  <a:srgbClr val="FF0000"/>
                </a:solidFill>
                <a:latin typeface="Comic Sans MS" pitchFamily="66" charset="0"/>
              </a:defRPr>
            </a:lvl1pPr>
          </a:lstStyle>
          <a:p>
            <a:fld id="{5ACCD828-A6A4-42F6-B565-0CF21A54DCA0}" type="datetime2">
              <a:rPr lang="en-GB" smtClean="0"/>
              <a:pPr/>
              <a:t>Wednesday, 20 January 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1" i="0">
                <a:solidFill>
                  <a:srgbClr val="FF0000"/>
                </a:solidFill>
                <a:latin typeface="Comic Sans MS" pitchFamily="66" charset="0"/>
              </a:defRPr>
            </a:lvl1pPr>
          </a:lstStyle>
          <a:p>
            <a:r>
              <a:rPr lang="en-GB" smtClean="0"/>
              <a:t>G R Davidson</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i="0">
                <a:solidFill>
                  <a:srgbClr val="FF0000"/>
                </a:solidFill>
                <a:latin typeface="Comic Sans MS" pitchFamily="66" charset="0"/>
              </a:defRPr>
            </a:lvl1pPr>
          </a:lstStyle>
          <a:p>
            <a:r>
              <a:rPr lang="en-GB" dirty="0" smtClean="0"/>
              <a:t>Slide </a:t>
            </a:r>
            <a:fld id="{DEC60EA4-28BE-4436-9F73-4090B429F4F1}" type="slidenum">
              <a:rPr lang="en-GB" smtClean="0"/>
              <a:pPr/>
              <a:t>‹#›</a:t>
            </a:fld>
            <a:endParaRPr lang="en-GB" dirty="0"/>
          </a:p>
        </p:txBody>
      </p:sp>
    </p:spTree>
    <p:extLst>
      <p:ext uri="{BB962C8B-B14F-4D97-AF65-F5344CB8AC3E}">
        <p14:creationId xmlns:p14="http://schemas.microsoft.com/office/powerpoint/2010/main" val="3922597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3">
                                            <p:txEl>
                                              <p:pRg st="0" end="0"/>
                                            </p:txEl>
                                          </p:spTgt>
                                        </p:tgtEl>
                                        <p:attrNameLst>
                                          <p:attrName>ppt_w</p:attrName>
                                        </p:attrNameLst>
                                      </p:cBhvr>
                                    </p:anim>
                                    <p:anim by="(#ppt_w*0.50)" calcmode="lin" valueType="num">
                                      <p:cBhvr>
                                        <p:cTn id="8" dur="250" decel="50000" autoRev="1" fill="hold">
                                          <p:stCondLst>
                                            <p:cond delay="0"/>
                                          </p:stCondLst>
                                        </p:cTn>
                                        <p:tgtEl>
                                          <p:spTgt spid="3">
                                            <p:txEl>
                                              <p:pRg st="0" end="0"/>
                                            </p:txEl>
                                          </p:spTgt>
                                        </p:tgtEl>
                                        <p:attrNameLst>
                                          <p:attrName>ppt_x</p:attrName>
                                        </p:attrNameLst>
                                      </p:cBhvr>
                                    </p:anim>
                                    <p:anim from="(-#ppt_h/2)" to="(#ppt_y)" calcmode="lin" valueType="num">
                                      <p:cBhvr>
                                        <p:cTn id="9" dur="500" fill="hold">
                                          <p:stCondLst>
                                            <p:cond delay="0"/>
                                          </p:stCondLst>
                                        </p:cTn>
                                        <p:tgtEl>
                                          <p:spTgt spid="3">
                                            <p:txEl>
                                              <p:pRg st="0" end="0"/>
                                            </p:txEl>
                                          </p:spTgt>
                                        </p:tgtEl>
                                        <p:attrNameLst>
                                          <p:attrName>ppt_y</p:attrName>
                                        </p:attrNameLst>
                                      </p:cBhvr>
                                    </p:anim>
                                    <p:animRot by="21600000">
                                      <p:cBhvr>
                                        <p:cTn id="10" dur="5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250" autoRev="1" fill="hold">
                                          <p:stCondLst>
                                            <p:cond delay="0"/>
                                          </p:stCondLst>
                                        </p:cTn>
                                        <p:tgtEl>
                                          <p:spTgt spid="3">
                                            <p:txEl>
                                              <p:pRg st="1" end="1"/>
                                            </p:txEl>
                                          </p:spTgt>
                                        </p:tgtEl>
                                        <p:attrNameLst>
                                          <p:attrName>ppt_w</p:attrName>
                                        </p:attrNameLst>
                                      </p:cBhvr>
                                    </p:anim>
                                    <p:anim by="(#ppt_w*0.50)" calcmode="lin" valueType="num">
                                      <p:cBhvr>
                                        <p:cTn id="16" dur="250" decel="50000" autoRev="1" fill="hold">
                                          <p:stCondLst>
                                            <p:cond delay="0"/>
                                          </p:stCondLst>
                                        </p:cTn>
                                        <p:tgtEl>
                                          <p:spTgt spid="3">
                                            <p:txEl>
                                              <p:pRg st="1" end="1"/>
                                            </p:txEl>
                                          </p:spTgt>
                                        </p:tgtEl>
                                        <p:attrNameLst>
                                          <p:attrName>ppt_x</p:attrName>
                                        </p:attrNameLst>
                                      </p:cBhvr>
                                    </p:anim>
                                    <p:anim from="(-#ppt_h/2)" to="(#ppt_y)" calcmode="lin" valueType="num">
                                      <p:cBhvr>
                                        <p:cTn id="17" dur="500" fill="hold">
                                          <p:stCondLst>
                                            <p:cond delay="0"/>
                                          </p:stCondLst>
                                        </p:cTn>
                                        <p:tgtEl>
                                          <p:spTgt spid="3">
                                            <p:txEl>
                                              <p:pRg st="1" end="1"/>
                                            </p:txEl>
                                          </p:spTgt>
                                        </p:tgtEl>
                                        <p:attrNameLst>
                                          <p:attrName>ppt_y</p:attrName>
                                        </p:attrNameLst>
                                      </p:cBhvr>
                                    </p:anim>
                                    <p:animRot by="21600000">
                                      <p:cBhvr>
                                        <p:cTn id="18" dur="500" fill="hold">
                                          <p:stCondLst>
                                            <p:cond delay="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by="(-#ppt_w*2)" calcmode="lin" valueType="num">
                                      <p:cBhvr rctx="PPT">
                                        <p:cTn id="23" dur="250" autoRev="1" fill="hold">
                                          <p:stCondLst>
                                            <p:cond delay="0"/>
                                          </p:stCondLst>
                                        </p:cTn>
                                        <p:tgtEl>
                                          <p:spTgt spid="3">
                                            <p:txEl>
                                              <p:pRg st="2" end="2"/>
                                            </p:txEl>
                                          </p:spTgt>
                                        </p:tgtEl>
                                        <p:attrNameLst>
                                          <p:attrName>ppt_w</p:attrName>
                                        </p:attrNameLst>
                                      </p:cBhvr>
                                    </p:anim>
                                    <p:anim by="(#ppt_w*0.50)" calcmode="lin" valueType="num">
                                      <p:cBhvr>
                                        <p:cTn id="24" dur="250" decel="50000" autoRev="1" fill="hold">
                                          <p:stCondLst>
                                            <p:cond delay="0"/>
                                          </p:stCondLst>
                                        </p:cTn>
                                        <p:tgtEl>
                                          <p:spTgt spid="3">
                                            <p:txEl>
                                              <p:pRg st="2" end="2"/>
                                            </p:txEl>
                                          </p:spTgt>
                                        </p:tgtEl>
                                        <p:attrNameLst>
                                          <p:attrName>ppt_x</p:attrName>
                                        </p:attrNameLst>
                                      </p:cBhvr>
                                    </p:anim>
                                    <p:anim from="(-#ppt_h/2)" to="(#ppt_y)" calcmode="lin" valueType="num">
                                      <p:cBhvr>
                                        <p:cTn id="25" dur="500" fill="hold">
                                          <p:stCondLst>
                                            <p:cond delay="0"/>
                                          </p:stCondLst>
                                        </p:cTn>
                                        <p:tgtEl>
                                          <p:spTgt spid="3">
                                            <p:txEl>
                                              <p:pRg st="2" end="2"/>
                                            </p:txEl>
                                          </p:spTgt>
                                        </p:tgtEl>
                                        <p:attrNameLst>
                                          <p:attrName>ppt_y</p:attrName>
                                        </p:attrNameLst>
                                      </p:cBhvr>
                                    </p:anim>
                                    <p:animRot by="21600000">
                                      <p:cBhvr>
                                        <p:cTn id="26" dur="500" fill="hold">
                                          <p:stCondLst>
                                            <p:cond delay="0"/>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3">
                                            <p:txEl>
                                              <p:pRg st="3" end="3"/>
                                            </p:txEl>
                                          </p:spTgt>
                                        </p:tgtEl>
                                        <p:attrNameLst>
                                          <p:attrName>style.visibility</p:attrName>
                                        </p:attrNameLst>
                                      </p:cBhvr>
                                      <p:to>
                                        <p:strVal val="visible"/>
                                      </p:to>
                                    </p:set>
                                    <p:anim by="(-#ppt_w*2)" calcmode="lin" valueType="num">
                                      <p:cBhvr rctx="PPT">
                                        <p:cTn id="31" dur="250" autoRev="1" fill="hold">
                                          <p:stCondLst>
                                            <p:cond delay="0"/>
                                          </p:stCondLst>
                                        </p:cTn>
                                        <p:tgtEl>
                                          <p:spTgt spid="3">
                                            <p:txEl>
                                              <p:pRg st="3" end="3"/>
                                            </p:txEl>
                                          </p:spTgt>
                                        </p:tgtEl>
                                        <p:attrNameLst>
                                          <p:attrName>ppt_w</p:attrName>
                                        </p:attrNameLst>
                                      </p:cBhvr>
                                    </p:anim>
                                    <p:anim by="(#ppt_w*0.50)" calcmode="lin" valueType="num">
                                      <p:cBhvr>
                                        <p:cTn id="32" dur="250" decel="50000" autoRev="1" fill="hold">
                                          <p:stCondLst>
                                            <p:cond delay="0"/>
                                          </p:stCondLst>
                                        </p:cTn>
                                        <p:tgtEl>
                                          <p:spTgt spid="3">
                                            <p:txEl>
                                              <p:pRg st="3" end="3"/>
                                            </p:txEl>
                                          </p:spTgt>
                                        </p:tgtEl>
                                        <p:attrNameLst>
                                          <p:attrName>ppt_x</p:attrName>
                                        </p:attrNameLst>
                                      </p:cBhvr>
                                    </p:anim>
                                    <p:anim from="(-#ppt_h/2)" to="(#ppt_y)" calcmode="lin" valueType="num">
                                      <p:cBhvr>
                                        <p:cTn id="33" dur="500" fill="hold">
                                          <p:stCondLst>
                                            <p:cond delay="0"/>
                                          </p:stCondLst>
                                        </p:cTn>
                                        <p:tgtEl>
                                          <p:spTgt spid="3">
                                            <p:txEl>
                                              <p:pRg st="3" end="3"/>
                                            </p:txEl>
                                          </p:spTgt>
                                        </p:tgtEl>
                                        <p:attrNameLst>
                                          <p:attrName>ppt_y</p:attrName>
                                        </p:attrNameLst>
                                      </p:cBhvr>
                                    </p:anim>
                                    <p:animRot by="21600000">
                                      <p:cBhvr>
                                        <p:cTn id="34" dur="500" fill="hold">
                                          <p:stCondLst>
                                            <p:cond delay="0"/>
                                          </p:stCondLst>
                                        </p:cTn>
                                        <p:tgtEl>
                                          <p:spTgt spid="3">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3">
                                            <p:txEl>
                                              <p:pRg st="4" end="4"/>
                                            </p:txEl>
                                          </p:spTgt>
                                        </p:tgtEl>
                                        <p:attrNameLst>
                                          <p:attrName>style.visibility</p:attrName>
                                        </p:attrNameLst>
                                      </p:cBhvr>
                                      <p:to>
                                        <p:strVal val="visible"/>
                                      </p:to>
                                    </p:set>
                                    <p:anim by="(-#ppt_w*2)" calcmode="lin" valueType="num">
                                      <p:cBhvr rctx="PPT">
                                        <p:cTn id="39" dur="250" autoRev="1" fill="hold">
                                          <p:stCondLst>
                                            <p:cond delay="0"/>
                                          </p:stCondLst>
                                        </p:cTn>
                                        <p:tgtEl>
                                          <p:spTgt spid="3">
                                            <p:txEl>
                                              <p:pRg st="4" end="4"/>
                                            </p:txEl>
                                          </p:spTgt>
                                        </p:tgtEl>
                                        <p:attrNameLst>
                                          <p:attrName>ppt_w</p:attrName>
                                        </p:attrNameLst>
                                      </p:cBhvr>
                                    </p:anim>
                                    <p:anim by="(#ppt_w*0.50)" calcmode="lin" valueType="num">
                                      <p:cBhvr>
                                        <p:cTn id="40" dur="250" decel="50000" autoRev="1" fill="hold">
                                          <p:stCondLst>
                                            <p:cond delay="0"/>
                                          </p:stCondLst>
                                        </p:cTn>
                                        <p:tgtEl>
                                          <p:spTgt spid="3">
                                            <p:txEl>
                                              <p:pRg st="4" end="4"/>
                                            </p:txEl>
                                          </p:spTgt>
                                        </p:tgtEl>
                                        <p:attrNameLst>
                                          <p:attrName>ppt_x</p:attrName>
                                        </p:attrNameLst>
                                      </p:cBhvr>
                                    </p:anim>
                                    <p:anim from="(-#ppt_h/2)" to="(#ppt_y)" calcmode="lin" valueType="num">
                                      <p:cBhvr>
                                        <p:cTn id="41" dur="500" fill="hold">
                                          <p:stCondLst>
                                            <p:cond delay="0"/>
                                          </p:stCondLst>
                                        </p:cTn>
                                        <p:tgtEl>
                                          <p:spTgt spid="3">
                                            <p:txEl>
                                              <p:pRg st="4" end="4"/>
                                            </p:txEl>
                                          </p:spTgt>
                                        </p:tgtEl>
                                        <p:attrNameLst>
                                          <p:attrName>ppt_y</p:attrName>
                                        </p:attrNameLst>
                                      </p:cBhvr>
                                    </p:anim>
                                    <p:animRot by="21600000">
                                      <p:cBhvr>
                                        <p:cTn id="42" dur="500" fill="hold">
                                          <p:stCondLst>
                                            <p:cond delay="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56" presetClass="entr" presetSubtype="0" fill="hold" nodeType="click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by="(-#ppt_w*2)" calcmode="lin" valueType="num">
                      <p:cBhvr rctx="PPT">
                        <p:cTn dur="250" autoRev="1" fill="hold">
                          <p:stCondLst>
                            <p:cond delay="0"/>
                          </p:stCondLst>
                        </p:cTn>
                        <p:tgtEl>
                          <p:spTgt spid="3"/>
                        </p:tgtEl>
                        <p:attrNameLst>
                          <p:attrName>ppt_w</p:attrName>
                        </p:attrNameLst>
                      </p:cBhvr>
                    </p:anim>
                    <p:anim by="(#ppt_w*0.50)" calcmode="lin" valueType="num">
                      <p:cBhvr>
                        <p:cTn dur="250" decel="50000" autoRev="1" fill="hold">
                          <p:stCondLst>
                            <p:cond delay="0"/>
                          </p:stCondLst>
                        </p:cTn>
                        <p:tgtEl>
                          <p:spTgt spid="3"/>
                        </p:tgtEl>
                        <p:attrNameLst>
                          <p:attrName>ppt_x</p:attrName>
                        </p:attrNameLst>
                      </p:cBhvr>
                    </p:anim>
                    <p:anim from="(-#ppt_h/2)" to="(#ppt_y)" calcmode="lin" valueType="num">
                      <p:cBhvr>
                        <p:cTn dur="500" fill="hold">
                          <p:stCondLst>
                            <p:cond delay="0"/>
                          </p:stCondLst>
                        </p:cTn>
                        <p:tgtEl>
                          <p:spTgt spid="3"/>
                        </p:tgtEl>
                        <p:attrNameLst>
                          <p:attrName>ppt_y</p:attrName>
                        </p:attrNameLst>
                      </p:cBhvr>
                    </p:anim>
                    <p:animRot by="21600000">
                      <p:cBhvr>
                        <p:cTn dur="500" fill="hold">
                          <p:stCondLst>
                            <p:cond delay="0"/>
                          </p:stCondLst>
                        </p:cTn>
                        <p:tgtEl>
                          <p:spTgt spid="3"/>
                        </p:tgtEl>
                        <p:attrNameLst>
                          <p:attrName>r</p:attrName>
                        </p:attrNameLst>
                      </p:cBhvr>
                    </p:animRot>
                  </p:childTnLst>
                </p:cTn>
              </p:par>
            </p:tnLst>
          </p:tmpl>
          <p:tmpl lvl="2">
            <p:tnLst>
              <p:par>
                <p:cTn presetID="56" presetClass="entr" presetSubtype="0" fill="hold" nodeType="click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by="(-#ppt_w*2)" calcmode="lin" valueType="num">
                      <p:cBhvr rctx="PPT">
                        <p:cTn dur="250" autoRev="1" fill="hold">
                          <p:stCondLst>
                            <p:cond delay="0"/>
                          </p:stCondLst>
                        </p:cTn>
                        <p:tgtEl>
                          <p:spTgt spid="3"/>
                        </p:tgtEl>
                        <p:attrNameLst>
                          <p:attrName>ppt_w</p:attrName>
                        </p:attrNameLst>
                      </p:cBhvr>
                    </p:anim>
                    <p:anim by="(#ppt_w*0.50)" calcmode="lin" valueType="num">
                      <p:cBhvr>
                        <p:cTn dur="250" decel="50000" autoRev="1" fill="hold">
                          <p:stCondLst>
                            <p:cond delay="0"/>
                          </p:stCondLst>
                        </p:cTn>
                        <p:tgtEl>
                          <p:spTgt spid="3"/>
                        </p:tgtEl>
                        <p:attrNameLst>
                          <p:attrName>ppt_x</p:attrName>
                        </p:attrNameLst>
                      </p:cBhvr>
                    </p:anim>
                    <p:anim from="(-#ppt_h/2)" to="(#ppt_y)" calcmode="lin" valueType="num">
                      <p:cBhvr>
                        <p:cTn dur="500" fill="hold">
                          <p:stCondLst>
                            <p:cond delay="0"/>
                          </p:stCondLst>
                        </p:cTn>
                        <p:tgtEl>
                          <p:spTgt spid="3"/>
                        </p:tgtEl>
                        <p:attrNameLst>
                          <p:attrName>ppt_y</p:attrName>
                        </p:attrNameLst>
                      </p:cBhvr>
                    </p:anim>
                    <p:animRot by="21600000">
                      <p:cBhvr>
                        <p:cTn dur="500" fill="hold">
                          <p:stCondLst>
                            <p:cond delay="0"/>
                          </p:stCondLst>
                        </p:cTn>
                        <p:tgtEl>
                          <p:spTgt spid="3"/>
                        </p:tgtEl>
                        <p:attrNameLst>
                          <p:attrName>r</p:attrName>
                        </p:attrNameLst>
                      </p:cBhvr>
                    </p:animRot>
                  </p:childTnLst>
                </p:cTn>
              </p:par>
            </p:tnLst>
          </p:tmpl>
          <p:tmpl lvl="3">
            <p:tnLst>
              <p:par>
                <p:cTn presetID="56" presetClass="entr" presetSubtype="0" fill="hold" nodeType="click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by="(-#ppt_w*2)" calcmode="lin" valueType="num">
                      <p:cBhvr rctx="PPT">
                        <p:cTn dur="250" autoRev="1" fill="hold">
                          <p:stCondLst>
                            <p:cond delay="0"/>
                          </p:stCondLst>
                        </p:cTn>
                        <p:tgtEl>
                          <p:spTgt spid="3"/>
                        </p:tgtEl>
                        <p:attrNameLst>
                          <p:attrName>ppt_w</p:attrName>
                        </p:attrNameLst>
                      </p:cBhvr>
                    </p:anim>
                    <p:anim by="(#ppt_w*0.50)" calcmode="lin" valueType="num">
                      <p:cBhvr>
                        <p:cTn dur="250" decel="50000" autoRev="1" fill="hold">
                          <p:stCondLst>
                            <p:cond delay="0"/>
                          </p:stCondLst>
                        </p:cTn>
                        <p:tgtEl>
                          <p:spTgt spid="3"/>
                        </p:tgtEl>
                        <p:attrNameLst>
                          <p:attrName>ppt_x</p:attrName>
                        </p:attrNameLst>
                      </p:cBhvr>
                    </p:anim>
                    <p:anim from="(-#ppt_h/2)" to="(#ppt_y)" calcmode="lin" valueType="num">
                      <p:cBhvr>
                        <p:cTn dur="500" fill="hold">
                          <p:stCondLst>
                            <p:cond delay="0"/>
                          </p:stCondLst>
                        </p:cTn>
                        <p:tgtEl>
                          <p:spTgt spid="3"/>
                        </p:tgtEl>
                        <p:attrNameLst>
                          <p:attrName>ppt_y</p:attrName>
                        </p:attrNameLst>
                      </p:cBhvr>
                    </p:anim>
                    <p:animRot by="21600000">
                      <p:cBhvr>
                        <p:cTn dur="500" fill="hold">
                          <p:stCondLst>
                            <p:cond delay="0"/>
                          </p:stCondLst>
                        </p:cTn>
                        <p:tgtEl>
                          <p:spTgt spid="3"/>
                        </p:tgtEl>
                        <p:attrNameLst>
                          <p:attrName>r</p:attrName>
                        </p:attrNameLst>
                      </p:cBhvr>
                    </p:animRot>
                  </p:childTnLst>
                </p:cTn>
              </p:par>
            </p:tnLst>
          </p:tmpl>
          <p:tmpl lvl="4">
            <p:tnLst>
              <p:par>
                <p:cTn presetID="56" presetClass="entr" presetSubtype="0" fill="hold" nodeType="click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by="(-#ppt_w*2)" calcmode="lin" valueType="num">
                      <p:cBhvr rctx="PPT">
                        <p:cTn dur="250" autoRev="1" fill="hold">
                          <p:stCondLst>
                            <p:cond delay="0"/>
                          </p:stCondLst>
                        </p:cTn>
                        <p:tgtEl>
                          <p:spTgt spid="3"/>
                        </p:tgtEl>
                        <p:attrNameLst>
                          <p:attrName>ppt_w</p:attrName>
                        </p:attrNameLst>
                      </p:cBhvr>
                    </p:anim>
                    <p:anim by="(#ppt_w*0.50)" calcmode="lin" valueType="num">
                      <p:cBhvr>
                        <p:cTn dur="250" decel="50000" autoRev="1" fill="hold">
                          <p:stCondLst>
                            <p:cond delay="0"/>
                          </p:stCondLst>
                        </p:cTn>
                        <p:tgtEl>
                          <p:spTgt spid="3"/>
                        </p:tgtEl>
                        <p:attrNameLst>
                          <p:attrName>ppt_x</p:attrName>
                        </p:attrNameLst>
                      </p:cBhvr>
                    </p:anim>
                    <p:anim from="(-#ppt_h/2)" to="(#ppt_y)" calcmode="lin" valueType="num">
                      <p:cBhvr>
                        <p:cTn dur="500" fill="hold">
                          <p:stCondLst>
                            <p:cond delay="0"/>
                          </p:stCondLst>
                        </p:cTn>
                        <p:tgtEl>
                          <p:spTgt spid="3"/>
                        </p:tgtEl>
                        <p:attrNameLst>
                          <p:attrName>ppt_y</p:attrName>
                        </p:attrNameLst>
                      </p:cBhvr>
                    </p:anim>
                    <p:animRot by="21600000">
                      <p:cBhvr>
                        <p:cTn dur="500" fill="hold">
                          <p:stCondLst>
                            <p:cond delay="0"/>
                          </p:stCondLst>
                        </p:cTn>
                        <p:tgtEl>
                          <p:spTgt spid="3"/>
                        </p:tgtEl>
                        <p:attrNameLst>
                          <p:attrName>r</p:attrName>
                        </p:attrNameLst>
                      </p:cBhvr>
                    </p:animRot>
                  </p:childTnLst>
                </p:cTn>
              </p:par>
            </p:tnLst>
          </p:tmpl>
          <p:tmpl lvl="5">
            <p:tnLst>
              <p:par>
                <p:cTn presetID="56" presetClass="entr" presetSubtype="0" fill="hold" nodeType="click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by="(-#ppt_w*2)" calcmode="lin" valueType="num">
                      <p:cBhvr rctx="PPT">
                        <p:cTn dur="250" autoRev="1" fill="hold">
                          <p:stCondLst>
                            <p:cond delay="0"/>
                          </p:stCondLst>
                        </p:cTn>
                        <p:tgtEl>
                          <p:spTgt spid="3"/>
                        </p:tgtEl>
                        <p:attrNameLst>
                          <p:attrName>ppt_w</p:attrName>
                        </p:attrNameLst>
                      </p:cBhvr>
                    </p:anim>
                    <p:anim by="(#ppt_w*0.50)" calcmode="lin" valueType="num">
                      <p:cBhvr>
                        <p:cTn dur="250" decel="50000" autoRev="1" fill="hold">
                          <p:stCondLst>
                            <p:cond delay="0"/>
                          </p:stCondLst>
                        </p:cTn>
                        <p:tgtEl>
                          <p:spTgt spid="3"/>
                        </p:tgtEl>
                        <p:attrNameLst>
                          <p:attrName>ppt_x</p:attrName>
                        </p:attrNameLst>
                      </p:cBhvr>
                    </p:anim>
                    <p:anim from="(-#ppt_h/2)" to="(#ppt_y)" calcmode="lin" valueType="num">
                      <p:cBhvr>
                        <p:cTn dur="500" fill="hold">
                          <p:stCondLst>
                            <p:cond delay="0"/>
                          </p:stCondLst>
                        </p:cTn>
                        <p:tgtEl>
                          <p:spTgt spid="3"/>
                        </p:tgtEl>
                        <p:attrNameLst>
                          <p:attrName>ppt_y</p:attrName>
                        </p:attrNameLst>
                      </p:cBhvr>
                    </p:anim>
                    <p:animRot by="21600000">
                      <p:cBhvr>
                        <p:cTn dur="500" fill="hold">
                          <p:stCondLst>
                            <p:cond delay="0"/>
                          </p:stCondLst>
                        </p:cTn>
                        <p:tgtEl>
                          <p:spTgt spid="3"/>
                        </p:tgtEl>
                        <p:attrNameLst>
                          <p:attrName>r</p:attrName>
                        </p:attrNameLst>
                      </p:cBhvr>
                    </p:animRot>
                  </p:childTnLst>
                </p:cTn>
              </p:par>
            </p:tnLst>
          </p:tmpl>
        </p:tmplLst>
      </p:bldP>
    </p:bldLst>
  </p:timing>
  <p:hf hdr="0"/>
  <p:txStyles>
    <p:titleStyle>
      <a:lvl1pPr algn="ctr" defTabSz="914400" rtl="0" eaLnBrk="1" latinLnBrk="0" hangingPunct="1">
        <a:spcBef>
          <a:spcPct val="0"/>
        </a:spcBef>
        <a:buNone/>
        <a:defRPr sz="4400" kern="1200">
          <a:solidFill>
            <a:schemeClr val="tx1"/>
          </a:solidFill>
          <a:latin typeface="Comic Sans MS" pitchFamily="66" charset="0"/>
          <a:ea typeface="+mj-ea"/>
          <a:cs typeface="+mj-cs"/>
        </a:defRPr>
      </a:lvl1pPr>
    </p:titleStyle>
    <p:bodyStyle>
      <a:lvl1pPr marL="342900" indent="-342900" algn="l" defTabSz="914400" rtl="0" eaLnBrk="1" latinLnBrk="0" hangingPunct="1">
        <a:spcBef>
          <a:spcPct val="20000"/>
        </a:spcBef>
        <a:buClr>
          <a:srgbClr val="0000FF"/>
        </a:buClr>
        <a:buFont typeface="Wingdings" pitchFamily="2" charset="2"/>
        <a:buChar char="v"/>
        <a:defRPr sz="32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Clr>
          <a:srgbClr val="0000FF"/>
        </a:buClr>
        <a:buFont typeface="Wingdings" pitchFamily="2" charset="2"/>
        <a:buChar char="Ø"/>
        <a:defRPr sz="2800" kern="1200">
          <a:solidFill>
            <a:schemeClr val="tx1"/>
          </a:solidFill>
          <a:latin typeface="Comic Sans MS" pitchFamily="66" charset="0"/>
          <a:ea typeface="+mn-ea"/>
          <a:cs typeface="+mn-cs"/>
        </a:defRPr>
      </a:lvl2pPr>
      <a:lvl3pPr marL="1143000" indent="-228600" algn="l" defTabSz="914400" rtl="0" eaLnBrk="1" latinLnBrk="0" hangingPunct="1">
        <a:spcBef>
          <a:spcPct val="20000"/>
        </a:spcBef>
        <a:buClr>
          <a:srgbClr val="0000FF"/>
        </a:buClr>
        <a:buFont typeface="Wingdings" pitchFamily="2" charset="2"/>
        <a:buChar char="q"/>
        <a:defRPr sz="2400" kern="1200">
          <a:solidFill>
            <a:schemeClr val="tx1"/>
          </a:solidFill>
          <a:latin typeface="Comic Sans MS" pitchFamily="66" charset="0"/>
          <a:ea typeface="+mn-ea"/>
          <a:cs typeface="+mn-cs"/>
        </a:defRPr>
      </a:lvl3pPr>
      <a:lvl4pPr marL="1600200" indent="-228600" algn="l" defTabSz="914400" rtl="0" eaLnBrk="1" latinLnBrk="0" hangingPunct="1">
        <a:spcBef>
          <a:spcPct val="20000"/>
        </a:spcBef>
        <a:buClr>
          <a:srgbClr val="0000FF"/>
        </a:buClr>
        <a:buFont typeface="Wingdings" pitchFamily="2" charset="2"/>
        <a:buChar char="v"/>
        <a:defRPr sz="2000" kern="1200">
          <a:solidFill>
            <a:schemeClr val="tx1"/>
          </a:solidFill>
          <a:latin typeface="Comic Sans MS" pitchFamily="66" charset="0"/>
          <a:ea typeface="+mn-ea"/>
          <a:cs typeface="+mn-cs"/>
        </a:defRPr>
      </a:lvl4pPr>
      <a:lvl5pPr marL="2057400" indent="-228600" algn="l" defTabSz="914400" rtl="0" eaLnBrk="1" latinLnBrk="0" hangingPunct="1">
        <a:spcBef>
          <a:spcPct val="20000"/>
        </a:spcBef>
        <a:buClr>
          <a:srgbClr val="0000FF"/>
        </a:buClr>
        <a:buFont typeface="Wingdings" pitchFamily="2" charset="2"/>
        <a:buChar char="v"/>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Higher Biology</a:t>
            </a:r>
            <a:endParaRPr lang="en-GB" dirty="0"/>
          </a:p>
        </p:txBody>
      </p:sp>
      <p:sp>
        <p:nvSpPr>
          <p:cNvPr id="3" name="Subtitle 2"/>
          <p:cNvSpPr>
            <a:spLocks noGrp="1"/>
          </p:cNvSpPr>
          <p:nvPr>
            <p:ph type="subTitle" idx="1"/>
          </p:nvPr>
        </p:nvSpPr>
        <p:spPr/>
        <p:txBody>
          <a:bodyPr/>
          <a:lstStyle/>
          <a:p>
            <a:r>
              <a:rPr lang="en-GB" dirty="0" smtClean="0">
                <a:solidFill>
                  <a:srgbClr val="0000FF"/>
                </a:solidFill>
              </a:rPr>
              <a:t>Metabolism &amp; Enzymes</a:t>
            </a:r>
            <a:endParaRPr lang="en-GB" dirty="0">
              <a:solidFill>
                <a:srgbClr val="0000FF"/>
              </a:solidFill>
            </a:endParaRPr>
          </a:p>
        </p:txBody>
      </p:sp>
      <p:sp>
        <p:nvSpPr>
          <p:cNvPr id="4" name="TextBox 3"/>
          <p:cNvSpPr txBox="1"/>
          <p:nvPr/>
        </p:nvSpPr>
        <p:spPr>
          <a:xfrm rot="20391039">
            <a:off x="6066979" y="5744685"/>
            <a:ext cx="2640466" cy="369332"/>
          </a:xfrm>
          <a:prstGeom prst="rect">
            <a:avLst/>
          </a:prstGeom>
          <a:noFill/>
        </p:spPr>
        <p:txBody>
          <a:bodyPr wrap="none" rtlCol="0">
            <a:spAutoFit/>
          </a:bodyPr>
          <a:lstStyle/>
          <a:p>
            <a:r>
              <a:rPr lang="en-GB" b="1" spc="300" dirty="0" smtClean="0">
                <a:solidFill>
                  <a:srgbClr val="FF0000"/>
                </a:solidFill>
                <a:effectLst>
                  <a:outerShdw blurRad="38100" dist="38100" dir="2700000" algn="tl">
                    <a:srgbClr val="000000">
                      <a:alpha val="43137"/>
                    </a:srgbClr>
                  </a:outerShdw>
                </a:effectLst>
                <a:latin typeface="Comic Sans MS" pitchFamily="66" charset="0"/>
              </a:rPr>
              <a:t>Mr G R Davidson</a:t>
            </a:r>
            <a:endParaRPr lang="en-GB" b="1" spc="300" dirty="0">
              <a:solidFill>
                <a:srgbClr val="FF0000"/>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22124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Plasma Membrane</a:t>
            </a:r>
            <a:endParaRPr lang="en-GB" dirty="0"/>
          </a:p>
        </p:txBody>
      </p:sp>
      <p:sp>
        <p:nvSpPr>
          <p:cNvPr id="4" name="Date Placeholder 3"/>
          <p:cNvSpPr>
            <a:spLocks noGrp="1"/>
          </p:cNvSpPr>
          <p:nvPr>
            <p:ph type="dt" sz="half" idx="10"/>
          </p:nvPr>
        </p:nvSpPr>
        <p:spPr/>
        <p:txBody>
          <a:bodyPr/>
          <a:lstStyle/>
          <a:p>
            <a:fld id="{EA21F6DF-3082-4644-84DD-A3C5FBA6B3AD}" type="datetime2">
              <a:rPr lang="en-GB" smtClean="0"/>
              <a:t>Wednesday, 20 January 2016</a:t>
            </a:fld>
            <a:endParaRPr lang="en-GB"/>
          </a:p>
        </p:txBody>
      </p:sp>
      <p:sp>
        <p:nvSpPr>
          <p:cNvPr id="5" name="Footer Placeholder 4"/>
          <p:cNvSpPr>
            <a:spLocks noGrp="1"/>
          </p:cNvSpPr>
          <p:nvPr>
            <p:ph type="ftr" sz="quarter" idx="11"/>
          </p:nvPr>
        </p:nvSpPr>
        <p:spPr/>
        <p:txBody>
          <a:bodyPr/>
          <a:lstStyle/>
          <a:p>
            <a:r>
              <a:rPr lang="en-GB" smtClean="0"/>
              <a:t>G R Davidson</a:t>
            </a:r>
            <a:endParaRPr lang="en-GB"/>
          </a:p>
        </p:txBody>
      </p:sp>
      <p:sp>
        <p:nvSpPr>
          <p:cNvPr id="6" name="Slide Number Placeholder 5"/>
          <p:cNvSpPr>
            <a:spLocks noGrp="1"/>
          </p:cNvSpPr>
          <p:nvPr>
            <p:ph type="sldNum" sz="quarter" idx="12"/>
          </p:nvPr>
        </p:nvSpPr>
        <p:spPr/>
        <p:txBody>
          <a:bodyPr/>
          <a:lstStyle/>
          <a:p>
            <a:fld id="{DEC60EA4-28BE-4436-9F73-4090B429F4F1}" type="slidenum">
              <a:rPr lang="en-GB" smtClean="0"/>
              <a:t>10</a:t>
            </a:fld>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1556792"/>
            <a:ext cx="8562975"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47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heel(1)">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Membranes</a:t>
            </a:r>
            <a:endParaRPr lang="en-GB" dirty="0"/>
          </a:p>
        </p:txBody>
      </p:sp>
      <p:sp>
        <p:nvSpPr>
          <p:cNvPr id="3" name="Content Placeholder 2"/>
          <p:cNvSpPr>
            <a:spLocks noGrp="1"/>
          </p:cNvSpPr>
          <p:nvPr>
            <p:ph idx="1"/>
          </p:nvPr>
        </p:nvSpPr>
        <p:spPr/>
        <p:txBody>
          <a:bodyPr/>
          <a:lstStyle/>
          <a:p>
            <a:r>
              <a:rPr lang="en-GB" dirty="0" smtClean="0"/>
              <a:t>The phospholipids are in constant motion, giving the membrane a fluidity.</a:t>
            </a:r>
          </a:p>
          <a:p>
            <a:r>
              <a:rPr lang="en-GB" dirty="0" smtClean="0"/>
              <a:t>The proteins form a mosaic-like pattern, scattered throughout the phospholipids, hence the “</a:t>
            </a:r>
            <a:r>
              <a:rPr lang="en-GB" b="1" u="sng" dirty="0" smtClean="0"/>
              <a:t>fluid mosaic model</a:t>
            </a:r>
            <a:r>
              <a:rPr lang="en-GB" dirty="0" smtClean="0"/>
              <a:t>” name.</a:t>
            </a:r>
          </a:p>
          <a:p>
            <a:r>
              <a:rPr lang="en-GB" dirty="0" smtClean="0"/>
              <a:t>The proteins have different functions such as ‘channel forming’, ‘pumps’, etc..</a:t>
            </a:r>
            <a:endParaRPr lang="en-GB" dirty="0"/>
          </a:p>
        </p:txBody>
      </p:sp>
      <p:sp>
        <p:nvSpPr>
          <p:cNvPr id="4" name="Date Placeholder 3"/>
          <p:cNvSpPr>
            <a:spLocks noGrp="1"/>
          </p:cNvSpPr>
          <p:nvPr>
            <p:ph type="dt" sz="half" idx="10"/>
          </p:nvPr>
        </p:nvSpPr>
        <p:spPr/>
        <p:txBody>
          <a:bodyPr/>
          <a:lstStyle/>
          <a:p>
            <a:fld id="{EA21F6DF-3082-4644-84DD-A3C5FBA6B3AD}" type="datetime2">
              <a:rPr lang="en-GB" smtClean="0"/>
              <a:t>Wednesday, 20 January 2016</a:t>
            </a:fld>
            <a:endParaRPr lang="en-GB"/>
          </a:p>
        </p:txBody>
      </p:sp>
      <p:sp>
        <p:nvSpPr>
          <p:cNvPr id="5" name="Footer Placeholder 4"/>
          <p:cNvSpPr>
            <a:spLocks noGrp="1"/>
          </p:cNvSpPr>
          <p:nvPr>
            <p:ph type="ftr" sz="quarter" idx="11"/>
          </p:nvPr>
        </p:nvSpPr>
        <p:spPr/>
        <p:txBody>
          <a:bodyPr/>
          <a:lstStyle/>
          <a:p>
            <a:r>
              <a:rPr lang="en-GB" smtClean="0"/>
              <a:t>G R Davidson</a:t>
            </a:r>
            <a:endParaRPr lang="en-GB"/>
          </a:p>
        </p:txBody>
      </p:sp>
      <p:sp>
        <p:nvSpPr>
          <p:cNvPr id="6" name="Slide Number Placeholder 5"/>
          <p:cNvSpPr>
            <a:spLocks noGrp="1"/>
          </p:cNvSpPr>
          <p:nvPr>
            <p:ph type="sldNum" sz="quarter" idx="12"/>
          </p:nvPr>
        </p:nvSpPr>
        <p:spPr/>
        <p:txBody>
          <a:bodyPr/>
          <a:lstStyle/>
          <a:p>
            <a:fld id="{DEC60EA4-28BE-4436-9F73-4090B429F4F1}" type="slidenum">
              <a:rPr lang="en-GB" smtClean="0"/>
              <a:t>11</a:t>
            </a:fld>
            <a:endParaRPr lang="en-GB"/>
          </a:p>
        </p:txBody>
      </p:sp>
    </p:spTree>
    <p:extLst>
      <p:ext uri="{BB962C8B-B14F-4D97-AF65-F5344CB8AC3E}">
        <p14:creationId xmlns:p14="http://schemas.microsoft.com/office/powerpoint/2010/main" val="2000049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Sodium/Potassium Pump</a:t>
            </a:r>
            <a:endParaRPr lang="en-GB" dirty="0"/>
          </a:p>
        </p:txBody>
      </p:sp>
      <p:sp>
        <p:nvSpPr>
          <p:cNvPr id="4" name="Date Placeholder 3"/>
          <p:cNvSpPr>
            <a:spLocks noGrp="1"/>
          </p:cNvSpPr>
          <p:nvPr>
            <p:ph type="dt" sz="half" idx="10"/>
          </p:nvPr>
        </p:nvSpPr>
        <p:spPr/>
        <p:txBody>
          <a:bodyPr/>
          <a:lstStyle/>
          <a:p>
            <a:fld id="{EA21F6DF-3082-4644-84DD-A3C5FBA6B3AD}" type="datetime2">
              <a:rPr lang="en-GB" smtClean="0"/>
              <a:t>Wednesday, 20 January 2016</a:t>
            </a:fld>
            <a:endParaRPr lang="en-GB"/>
          </a:p>
        </p:txBody>
      </p:sp>
      <p:sp>
        <p:nvSpPr>
          <p:cNvPr id="5" name="Footer Placeholder 4"/>
          <p:cNvSpPr>
            <a:spLocks noGrp="1"/>
          </p:cNvSpPr>
          <p:nvPr>
            <p:ph type="ftr" sz="quarter" idx="11"/>
          </p:nvPr>
        </p:nvSpPr>
        <p:spPr/>
        <p:txBody>
          <a:bodyPr/>
          <a:lstStyle/>
          <a:p>
            <a:r>
              <a:rPr lang="en-GB" smtClean="0"/>
              <a:t>G R Davidson</a:t>
            </a:r>
            <a:endParaRPr lang="en-GB"/>
          </a:p>
        </p:txBody>
      </p:sp>
      <p:sp>
        <p:nvSpPr>
          <p:cNvPr id="6" name="Slide Number Placeholder 5"/>
          <p:cNvSpPr>
            <a:spLocks noGrp="1"/>
          </p:cNvSpPr>
          <p:nvPr>
            <p:ph type="sldNum" sz="quarter" idx="12"/>
          </p:nvPr>
        </p:nvSpPr>
        <p:spPr/>
        <p:txBody>
          <a:bodyPr/>
          <a:lstStyle/>
          <a:p>
            <a:fld id="{DEC60EA4-28BE-4436-9F73-4090B429F4F1}" type="slidenum">
              <a:rPr lang="en-GB" smtClean="0"/>
              <a:t>12</a:t>
            </a:fld>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340768"/>
            <a:ext cx="61722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689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Membranes</a:t>
            </a:r>
            <a:endParaRPr lang="en-GB" dirty="0"/>
          </a:p>
        </p:txBody>
      </p:sp>
      <p:sp>
        <p:nvSpPr>
          <p:cNvPr id="3" name="Content Placeholder 2"/>
          <p:cNvSpPr>
            <a:spLocks noGrp="1"/>
          </p:cNvSpPr>
          <p:nvPr>
            <p:ph idx="1"/>
          </p:nvPr>
        </p:nvSpPr>
        <p:spPr/>
        <p:txBody>
          <a:bodyPr>
            <a:normAutofit lnSpcReduction="10000"/>
          </a:bodyPr>
          <a:lstStyle/>
          <a:p>
            <a:r>
              <a:rPr lang="en-GB" dirty="0" smtClean="0"/>
              <a:t>Some of these proteins act as carrier molecules and transport specific molecules against the concentration gradient by </a:t>
            </a:r>
            <a:r>
              <a:rPr lang="en-GB" b="1" u="sng" dirty="0" smtClean="0"/>
              <a:t>active transport</a:t>
            </a:r>
            <a:r>
              <a:rPr lang="en-GB" dirty="0" smtClean="0"/>
              <a:t>.</a:t>
            </a:r>
          </a:p>
          <a:p>
            <a:r>
              <a:rPr lang="en-GB" dirty="0" smtClean="0"/>
              <a:t>This process requires </a:t>
            </a:r>
            <a:r>
              <a:rPr lang="en-GB" b="1" u="sng" dirty="0" smtClean="0"/>
              <a:t>energy</a:t>
            </a:r>
            <a:r>
              <a:rPr lang="en-GB" dirty="0" smtClean="0"/>
              <a:t>.</a:t>
            </a:r>
          </a:p>
          <a:p>
            <a:r>
              <a:rPr lang="en-GB" dirty="0" smtClean="0"/>
              <a:t>The sodium/potassium pump in cell membranes is a good example, where the carrier proteins transport sodium out as well as transporting potassium in.</a:t>
            </a:r>
            <a:endParaRPr lang="en-GB" dirty="0"/>
          </a:p>
        </p:txBody>
      </p:sp>
      <p:sp>
        <p:nvSpPr>
          <p:cNvPr id="4" name="Date Placeholder 3"/>
          <p:cNvSpPr>
            <a:spLocks noGrp="1"/>
          </p:cNvSpPr>
          <p:nvPr>
            <p:ph type="dt" sz="half" idx="10"/>
          </p:nvPr>
        </p:nvSpPr>
        <p:spPr/>
        <p:txBody>
          <a:bodyPr/>
          <a:lstStyle/>
          <a:p>
            <a:fld id="{EA21F6DF-3082-4644-84DD-A3C5FBA6B3AD}" type="datetime2">
              <a:rPr lang="en-GB" smtClean="0"/>
              <a:t>Wednesday, 20 January 2016</a:t>
            </a:fld>
            <a:endParaRPr lang="en-GB"/>
          </a:p>
        </p:txBody>
      </p:sp>
      <p:sp>
        <p:nvSpPr>
          <p:cNvPr id="5" name="Footer Placeholder 4"/>
          <p:cNvSpPr>
            <a:spLocks noGrp="1"/>
          </p:cNvSpPr>
          <p:nvPr>
            <p:ph type="ftr" sz="quarter" idx="11"/>
          </p:nvPr>
        </p:nvSpPr>
        <p:spPr/>
        <p:txBody>
          <a:bodyPr/>
          <a:lstStyle/>
          <a:p>
            <a:r>
              <a:rPr lang="en-GB" smtClean="0"/>
              <a:t>G R Davidson</a:t>
            </a:r>
            <a:endParaRPr lang="en-GB"/>
          </a:p>
        </p:txBody>
      </p:sp>
      <p:sp>
        <p:nvSpPr>
          <p:cNvPr id="6" name="Slide Number Placeholder 5"/>
          <p:cNvSpPr>
            <a:spLocks noGrp="1"/>
          </p:cNvSpPr>
          <p:nvPr>
            <p:ph type="sldNum" sz="quarter" idx="12"/>
          </p:nvPr>
        </p:nvSpPr>
        <p:spPr/>
        <p:txBody>
          <a:bodyPr/>
          <a:lstStyle/>
          <a:p>
            <a:fld id="{DEC60EA4-28BE-4436-9F73-4090B429F4F1}" type="slidenum">
              <a:rPr lang="en-GB" smtClean="0"/>
              <a:t>13</a:t>
            </a:fld>
            <a:endParaRPr lang="en-GB"/>
          </a:p>
        </p:txBody>
      </p:sp>
    </p:spTree>
    <p:extLst>
      <p:ext uri="{BB962C8B-B14F-4D97-AF65-F5344CB8AC3E}">
        <p14:creationId xmlns:p14="http://schemas.microsoft.com/office/powerpoint/2010/main" val="1161929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Membrane Proteins</a:t>
            </a:r>
            <a:endParaRPr lang="en-GB" dirty="0"/>
          </a:p>
        </p:txBody>
      </p:sp>
      <p:sp>
        <p:nvSpPr>
          <p:cNvPr id="3" name="Content Placeholder 2"/>
          <p:cNvSpPr>
            <a:spLocks noGrp="1"/>
          </p:cNvSpPr>
          <p:nvPr>
            <p:ph idx="1"/>
          </p:nvPr>
        </p:nvSpPr>
        <p:spPr/>
        <p:txBody>
          <a:bodyPr/>
          <a:lstStyle/>
          <a:p>
            <a:r>
              <a:rPr lang="en-GB" dirty="0" smtClean="0"/>
              <a:t>Some proteins in the membrane are enzymes and some of these are essential for the metabolic processes occurring in the cell.</a:t>
            </a:r>
          </a:p>
          <a:p>
            <a:r>
              <a:rPr lang="en-GB" dirty="0" smtClean="0"/>
              <a:t>Some of the cell organelles have folded inner membranes which provide a very large surface area for these enzymes to work.</a:t>
            </a:r>
            <a:endParaRPr lang="en-GB" dirty="0"/>
          </a:p>
        </p:txBody>
      </p:sp>
      <p:sp>
        <p:nvSpPr>
          <p:cNvPr id="4" name="Date Placeholder 3"/>
          <p:cNvSpPr>
            <a:spLocks noGrp="1"/>
          </p:cNvSpPr>
          <p:nvPr>
            <p:ph type="dt" sz="half" idx="10"/>
          </p:nvPr>
        </p:nvSpPr>
        <p:spPr/>
        <p:txBody>
          <a:bodyPr/>
          <a:lstStyle/>
          <a:p>
            <a:fld id="{EA21F6DF-3082-4644-84DD-A3C5FBA6B3AD}" type="datetime2">
              <a:rPr lang="en-GB" smtClean="0"/>
              <a:t>Wednesday, 20 January 2016</a:t>
            </a:fld>
            <a:endParaRPr lang="en-GB" dirty="0"/>
          </a:p>
        </p:txBody>
      </p:sp>
      <p:sp>
        <p:nvSpPr>
          <p:cNvPr id="5" name="Footer Placeholder 4"/>
          <p:cNvSpPr>
            <a:spLocks noGrp="1"/>
          </p:cNvSpPr>
          <p:nvPr>
            <p:ph type="ftr" sz="quarter" idx="11"/>
          </p:nvPr>
        </p:nvSpPr>
        <p:spPr/>
        <p:txBody>
          <a:bodyPr/>
          <a:lstStyle/>
          <a:p>
            <a:r>
              <a:rPr lang="en-GB" smtClean="0"/>
              <a:t>G R Davidson</a:t>
            </a:r>
            <a:endParaRPr lang="en-GB"/>
          </a:p>
        </p:txBody>
      </p:sp>
      <p:sp>
        <p:nvSpPr>
          <p:cNvPr id="6" name="Slide Number Placeholder 5"/>
          <p:cNvSpPr>
            <a:spLocks noGrp="1"/>
          </p:cNvSpPr>
          <p:nvPr>
            <p:ph type="sldNum" sz="quarter" idx="12"/>
          </p:nvPr>
        </p:nvSpPr>
        <p:spPr/>
        <p:txBody>
          <a:bodyPr/>
          <a:lstStyle/>
          <a:p>
            <a:fld id="{DEC60EA4-28BE-4436-9F73-4090B429F4F1}" type="slidenum">
              <a:rPr lang="en-GB" smtClean="0"/>
              <a:t>14</a:t>
            </a:fld>
            <a:endParaRPr lang="en-GB"/>
          </a:p>
        </p:txBody>
      </p:sp>
    </p:spTree>
    <p:extLst>
      <p:ext uri="{BB962C8B-B14F-4D97-AF65-F5344CB8AC3E}">
        <p14:creationId xmlns:p14="http://schemas.microsoft.com/office/powerpoint/2010/main" val="1865653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Enzymes</a:t>
            </a:r>
            <a:endParaRPr lang="en-GB" dirty="0"/>
          </a:p>
        </p:txBody>
      </p:sp>
      <p:sp>
        <p:nvSpPr>
          <p:cNvPr id="3" name="Content Placeholder 2"/>
          <p:cNvSpPr>
            <a:spLocks noGrp="1"/>
          </p:cNvSpPr>
          <p:nvPr>
            <p:ph idx="1"/>
          </p:nvPr>
        </p:nvSpPr>
        <p:spPr/>
        <p:txBody>
          <a:bodyPr>
            <a:normAutofit lnSpcReduction="10000"/>
          </a:bodyPr>
          <a:lstStyle/>
          <a:p>
            <a:r>
              <a:rPr lang="en-GB" dirty="0" smtClean="0"/>
              <a:t>Enzymes are biological catalysts which speed up the rate of reactions by lowering the ‘</a:t>
            </a:r>
            <a:r>
              <a:rPr lang="en-GB" b="1" u="sng" dirty="0" smtClean="0"/>
              <a:t>activation energy</a:t>
            </a:r>
            <a:r>
              <a:rPr lang="en-GB" dirty="0" smtClean="0"/>
              <a:t>’ required to start the reaction.</a:t>
            </a:r>
          </a:p>
          <a:p>
            <a:r>
              <a:rPr lang="en-GB" dirty="0" smtClean="0"/>
              <a:t>If no enzyme is present the activation energy is much higher, and in some cases heat can provide that energy, but this is usually not the case in living organisms.</a:t>
            </a:r>
          </a:p>
          <a:p>
            <a:endParaRPr lang="en-GB" dirty="0"/>
          </a:p>
        </p:txBody>
      </p:sp>
      <p:sp>
        <p:nvSpPr>
          <p:cNvPr id="4" name="Date Placeholder 3"/>
          <p:cNvSpPr>
            <a:spLocks noGrp="1"/>
          </p:cNvSpPr>
          <p:nvPr>
            <p:ph type="dt" sz="half" idx="10"/>
          </p:nvPr>
        </p:nvSpPr>
        <p:spPr/>
        <p:txBody>
          <a:bodyPr/>
          <a:lstStyle/>
          <a:p>
            <a:fld id="{EA21F6DF-3082-4644-84DD-A3C5FBA6B3AD}" type="datetime2">
              <a:rPr lang="en-GB" smtClean="0"/>
              <a:t>Wednesday, 20 January 2016</a:t>
            </a:fld>
            <a:endParaRPr lang="en-GB"/>
          </a:p>
        </p:txBody>
      </p:sp>
      <p:sp>
        <p:nvSpPr>
          <p:cNvPr id="5" name="Footer Placeholder 4"/>
          <p:cNvSpPr>
            <a:spLocks noGrp="1"/>
          </p:cNvSpPr>
          <p:nvPr>
            <p:ph type="ftr" sz="quarter" idx="11"/>
          </p:nvPr>
        </p:nvSpPr>
        <p:spPr/>
        <p:txBody>
          <a:bodyPr/>
          <a:lstStyle/>
          <a:p>
            <a:r>
              <a:rPr lang="en-GB" smtClean="0"/>
              <a:t>G R Davidson</a:t>
            </a:r>
            <a:endParaRPr lang="en-GB"/>
          </a:p>
        </p:txBody>
      </p:sp>
      <p:sp>
        <p:nvSpPr>
          <p:cNvPr id="6" name="Slide Number Placeholder 5"/>
          <p:cNvSpPr>
            <a:spLocks noGrp="1"/>
          </p:cNvSpPr>
          <p:nvPr>
            <p:ph type="sldNum" sz="quarter" idx="12"/>
          </p:nvPr>
        </p:nvSpPr>
        <p:spPr/>
        <p:txBody>
          <a:bodyPr/>
          <a:lstStyle/>
          <a:p>
            <a:fld id="{DEC60EA4-28BE-4436-9F73-4090B429F4F1}" type="slidenum">
              <a:rPr lang="en-GB" smtClean="0"/>
              <a:t>15</a:t>
            </a:fld>
            <a:endParaRPr lang="en-GB"/>
          </a:p>
        </p:txBody>
      </p:sp>
    </p:spTree>
    <p:extLst>
      <p:ext uri="{BB962C8B-B14F-4D97-AF65-F5344CB8AC3E}">
        <p14:creationId xmlns:p14="http://schemas.microsoft.com/office/powerpoint/2010/main" val="2488742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Enzymes</a:t>
            </a:r>
            <a:endParaRPr lang="en-GB" dirty="0"/>
          </a:p>
        </p:txBody>
      </p:sp>
      <p:sp>
        <p:nvSpPr>
          <p:cNvPr id="4" name="Date Placeholder 3"/>
          <p:cNvSpPr>
            <a:spLocks noGrp="1"/>
          </p:cNvSpPr>
          <p:nvPr>
            <p:ph type="dt" sz="half" idx="10"/>
          </p:nvPr>
        </p:nvSpPr>
        <p:spPr/>
        <p:txBody>
          <a:bodyPr/>
          <a:lstStyle/>
          <a:p>
            <a:fld id="{EA21F6DF-3082-4644-84DD-A3C5FBA6B3AD}" type="datetime2">
              <a:rPr lang="en-GB" smtClean="0"/>
              <a:t>Wednesday, 20 January 2016</a:t>
            </a:fld>
            <a:endParaRPr lang="en-GB"/>
          </a:p>
        </p:txBody>
      </p:sp>
      <p:sp>
        <p:nvSpPr>
          <p:cNvPr id="5" name="Footer Placeholder 4"/>
          <p:cNvSpPr>
            <a:spLocks noGrp="1"/>
          </p:cNvSpPr>
          <p:nvPr>
            <p:ph type="ftr" sz="quarter" idx="11"/>
          </p:nvPr>
        </p:nvSpPr>
        <p:spPr/>
        <p:txBody>
          <a:bodyPr/>
          <a:lstStyle/>
          <a:p>
            <a:r>
              <a:rPr lang="en-GB" smtClean="0"/>
              <a:t>G R Davidson</a:t>
            </a:r>
            <a:endParaRPr lang="en-GB"/>
          </a:p>
        </p:txBody>
      </p:sp>
      <p:sp>
        <p:nvSpPr>
          <p:cNvPr id="6" name="Slide Number Placeholder 5"/>
          <p:cNvSpPr>
            <a:spLocks noGrp="1"/>
          </p:cNvSpPr>
          <p:nvPr>
            <p:ph type="sldNum" sz="quarter" idx="12"/>
          </p:nvPr>
        </p:nvSpPr>
        <p:spPr/>
        <p:txBody>
          <a:bodyPr/>
          <a:lstStyle/>
          <a:p>
            <a:fld id="{DEC60EA4-28BE-4436-9F73-4090B429F4F1}" type="slidenum">
              <a:rPr lang="en-GB" smtClean="0"/>
              <a:t>16</a:t>
            </a:fld>
            <a:endParaRPr lang="en-GB"/>
          </a:p>
        </p:txBody>
      </p:sp>
      <p:pic>
        <p:nvPicPr>
          <p:cNvPr id="2050" name="Picture 2" descr="http://upload.wikimedia.org/wikipedia/commons/thumb/e/e3/Activation2_updated.svg/2000px-Activation2_updated.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2454" y="1340768"/>
            <a:ext cx="6395890" cy="501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05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Enzymes</a:t>
            </a:r>
            <a:endParaRPr lang="en-GB" dirty="0"/>
          </a:p>
        </p:txBody>
      </p:sp>
      <p:sp>
        <p:nvSpPr>
          <p:cNvPr id="3" name="Content Placeholder 2"/>
          <p:cNvSpPr>
            <a:spLocks noGrp="1"/>
          </p:cNvSpPr>
          <p:nvPr>
            <p:ph idx="1"/>
          </p:nvPr>
        </p:nvSpPr>
        <p:spPr/>
        <p:txBody>
          <a:bodyPr/>
          <a:lstStyle/>
          <a:p>
            <a:r>
              <a:rPr lang="en-GB" dirty="0" smtClean="0"/>
              <a:t>All enzymes are made of protein and somewhere on the surface of the protein </a:t>
            </a:r>
            <a:r>
              <a:rPr lang="en-GB" smtClean="0"/>
              <a:t>is an </a:t>
            </a:r>
            <a:r>
              <a:rPr lang="en-GB" dirty="0" smtClean="0"/>
              <a:t>area called the ‘</a:t>
            </a:r>
            <a:r>
              <a:rPr lang="en-GB" b="1" u="sng" dirty="0" smtClean="0"/>
              <a:t>active site</a:t>
            </a:r>
            <a:r>
              <a:rPr lang="en-GB" dirty="0" smtClean="0"/>
              <a:t>’ which has a specific shape.</a:t>
            </a:r>
          </a:p>
          <a:p>
            <a:r>
              <a:rPr lang="en-GB" dirty="0" smtClean="0"/>
              <a:t>The substrate of the reaction fits into this shape and the activation energy can then be lowered resulting in the reaction taking place.</a:t>
            </a:r>
          </a:p>
          <a:p>
            <a:endParaRPr lang="en-GB" dirty="0" smtClean="0"/>
          </a:p>
          <a:p>
            <a:endParaRPr lang="en-GB" dirty="0"/>
          </a:p>
        </p:txBody>
      </p:sp>
      <p:sp>
        <p:nvSpPr>
          <p:cNvPr id="4" name="Date Placeholder 3"/>
          <p:cNvSpPr>
            <a:spLocks noGrp="1"/>
          </p:cNvSpPr>
          <p:nvPr>
            <p:ph type="dt" sz="half" idx="10"/>
          </p:nvPr>
        </p:nvSpPr>
        <p:spPr/>
        <p:txBody>
          <a:bodyPr/>
          <a:lstStyle/>
          <a:p>
            <a:fld id="{EA21F6DF-3082-4644-84DD-A3C5FBA6B3AD}" type="datetime2">
              <a:rPr lang="en-GB" smtClean="0"/>
              <a:t>Wednesday, 20 January 2016</a:t>
            </a:fld>
            <a:endParaRPr lang="en-GB"/>
          </a:p>
        </p:txBody>
      </p:sp>
      <p:sp>
        <p:nvSpPr>
          <p:cNvPr id="5" name="Footer Placeholder 4"/>
          <p:cNvSpPr>
            <a:spLocks noGrp="1"/>
          </p:cNvSpPr>
          <p:nvPr>
            <p:ph type="ftr" sz="quarter" idx="11"/>
          </p:nvPr>
        </p:nvSpPr>
        <p:spPr/>
        <p:txBody>
          <a:bodyPr/>
          <a:lstStyle/>
          <a:p>
            <a:r>
              <a:rPr lang="en-GB" smtClean="0"/>
              <a:t>G R Davidson</a:t>
            </a:r>
            <a:endParaRPr lang="en-GB"/>
          </a:p>
        </p:txBody>
      </p:sp>
      <p:sp>
        <p:nvSpPr>
          <p:cNvPr id="6" name="Slide Number Placeholder 5"/>
          <p:cNvSpPr>
            <a:spLocks noGrp="1"/>
          </p:cNvSpPr>
          <p:nvPr>
            <p:ph type="sldNum" sz="quarter" idx="12"/>
          </p:nvPr>
        </p:nvSpPr>
        <p:spPr/>
        <p:txBody>
          <a:bodyPr/>
          <a:lstStyle/>
          <a:p>
            <a:fld id="{DEC60EA4-28BE-4436-9F73-4090B429F4F1}" type="slidenum">
              <a:rPr lang="en-GB" smtClean="0"/>
              <a:t>17</a:t>
            </a:fld>
            <a:endParaRPr lang="en-GB"/>
          </a:p>
        </p:txBody>
      </p:sp>
    </p:spTree>
    <p:extLst>
      <p:ext uri="{BB962C8B-B14F-4D97-AF65-F5344CB8AC3E}">
        <p14:creationId xmlns:p14="http://schemas.microsoft.com/office/powerpoint/2010/main" val="3112128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Enzymes</a:t>
            </a:r>
            <a:endParaRPr lang="en-GB" dirty="0"/>
          </a:p>
        </p:txBody>
      </p:sp>
      <p:sp>
        <p:nvSpPr>
          <p:cNvPr id="3" name="Content Placeholder 2"/>
          <p:cNvSpPr>
            <a:spLocks noGrp="1"/>
          </p:cNvSpPr>
          <p:nvPr>
            <p:ph idx="1"/>
          </p:nvPr>
        </p:nvSpPr>
        <p:spPr/>
        <p:txBody>
          <a:bodyPr>
            <a:normAutofit/>
          </a:bodyPr>
          <a:lstStyle/>
          <a:p>
            <a:r>
              <a:rPr lang="en-GB" dirty="0" smtClean="0"/>
              <a:t>There are some enzymes, however, which alter their shape slightly to suit the substrate.</a:t>
            </a:r>
          </a:p>
          <a:p>
            <a:r>
              <a:rPr lang="en-GB" dirty="0" smtClean="0"/>
              <a:t>The active site is ‘dynamic’ and we call this </a:t>
            </a:r>
            <a:r>
              <a:rPr lang="en-GB" b="1" u="sng" dirty="0" smtClean="0"/>
              <a:t>induced fit</a:t>
            </a:r>
            <a:r>
              <a:rPr lang="en-GB" dirty="0" smtClean="0"/>
              <a:t>.</a:t>
            </a:r>
          </a:p>
        </p:txBody>
      </p:sp>
      <p:sp>
        <p:nvSpPr>
          <p:cNvPr id="4" name="Date Placeholder 3"/>
          <p:cNvSpPr>
            <a:spLocks noGrp="1"/>
          </p:cNvSpPr>
          <p:nvPr>
            <p:ph type="dt" sz="half" idx="10"/>
          </p:nvPr>
        </p:nvSpPr>
        <p:spPr/>
        <p:txBody>
          <a:bodyPr/>
          <a:lstStyle/>
          <a:p>
            <a:fld id="{EA21F6DF-3082-4644-84DD-A3C5FBA6B3AD}" type="datetime2">
              <a:rPr lang="en-GB" smtClean="0"/>
              <a:t>Wednesday, 20 January 2016</a:t>
            </a:fld>
            <a:endParaRPr lang="en-GB"/>
          </a:p>
        </p:txBody>
      </p:sp>
      <p:sp>
        <p:nvSpPr>
          <p:cNvPr id="5" name="Footer Placeholder 4"/>
          <p:cNvSpPr>
            <a:spLocks noGrp="1"/>
          </p:cNvSpPr>
          <p:nvPr>
            <p:ph type="ftr" sz="quarter" idx="11"/>
          </p:nvPr>
        </p:nvSpPr>
        <p:spPr/>
        <p:txBody>
          <a:bodyPr/>
          <a:lstStyle/>
          <a:p>
            <a:r>
              <a:rPr lang="en-GB" smtClean="0"/>
              <a:t>G R Davidson</a:t>
            </a:r>
            <a:endParaRPr lang="en-GB"/>
          </a:p>
        </p:txBody>
      </p:sp>
      <p:sp>
        <p:nvSpPr>
          <p:cNvPr id="6" name="Slide Number Placeholder 5"/>
          <p:cNvSpPr>
            <a:spLocks noGrp="1"/>
          </p:cNvSpPr>
          <p:nvPr>
            <p:ph type="sldNum" sz="quarter" idx="12"/>
          </p:nvPr>
        </p:nvSpPr>
        <p:spPr/>
        <p:txBody>
          <a:bodyPr/>
          <a:lstStyle/>
          <a:p>
            <a:fld id="{DEC60EA4-28BE-4436-9F73-4090B429F4F1}" type="slidenum">
              <a:rPr lang="en-GB" smtClean="0"/>
              <a:t>18</a:t>
            </a:fld>
            <a:endParaRPr lang="en-GB"/>
          </a:p>
        </p:txBody>
      </p:sp>
    </p:spTree>
    <p:extLst>
      <p:ext uri="{BB962C8B-B14F-4D97-AF65-F5344CB8AC3E}">
        <p14:creationId xmlns:p14="http://schemas.microsoft.com/office/powerpoint/2010/main" val="2624495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Enzymes</a:t>
            </a:r>
            <a:endParaRPr lang="en-GB" dirty="0"/>
          </a:p>
        </p:txBody>
      </p:sp>
      <p:sp>
        <p:nvSpPr>
          <p:cNvPr id="3" name="Content Placeholder 2"/>
          <p:cNvSpPr>
            <a:spLocks noGrp="1"/>
          </p:cNvSpPr>
          <p:nvPr>
            <p:ph idx="1"/>
          </p:nvPr>
        </p:nvSpPr>
        <p:spPr/>
        <p:txBody>
          <a:bodyPr>
            <a:normAutofit lnSpcReduction="10000"/>
          </a:bodyPr>
          <a:lstStyle/>
          <a:p>
            <a:r>
              <a:rPr lang="en-GB" dirty="0" smtClean="0"/>
              <a:t>This also brings about a lowering of the activation energy.</a:t>
            </a:r>
          </a:p>
          <a:p>
            <a:r>
              <a:rPr lang="en-GB" dirty="0" smtClean="0"/>
              <a:t>Once the product is produced, moves away from the enzyme and the active site can return to its original shape.</a:t>
            </a:r>
          </a:p>
          <a:p>
            <a:r>
              <a:rPr lang="en-GB" dirty="0" smtClean="0"/>
              <a:t>Enzymes can also be responsible for the </a:t>
            </a:r>
            <a:r>
              <a:rPr lang="en-GB" b="1" u="sng" dirty="0" smtClean="0"/>
              <a:t>orientation</a:t>
            </a:r>
            <a:r>
              <a:rPr lang="en-GB" dirty="0" smtClean="0"/>
              <a:t> of the substrates in order that they are lined up correctly for the reaction to occur.</a:t>
            </a:r>
            <a:endParaRPr lang="en-GB" dirty="0"/>
          </a:p>
        </p:txBody>
      </p:sp>
      <p:sp>
        <p:nvSpPr>
          <p:cNvPr id="4" name="Date Placeholder 3"/>
          <p:cNvSpPr>
            <a:spLocks noGrp="1"/>
          </p:cNvSpPr>
          <p:nvPr>
            <p:ph type="dt" sz="half" idx="10"/>
          </p:nvPr>
        </p:nvSpPr>
        <p:spPr/>
        <p:txBody>
          <a:bodyPr/>
          <a:lstStyle/>
          <a:p>
            <a:fld id="{EA21F6DF-3082-4644-84DD-A3C5FBA6B3AD}" type="datetime2">
              <a:rPr lang="en-GB" smtClean="0"/>
              <a:t>Wednesday, 20 January 2016</a:t>
            </a:fld>
            <a:endParaRPr lang="en-GB"/>
          </a:p>
        </p:txBody>
      </p:sp>
      <p:sp>
        <p:nvSpPr>
          <p:cNvPr id="5" name="Footer Placeholder 4"/>
          <p:cNvSpPr>
            <a:spLocks noGrp="1"/>
          </p:cNvSpPr>
          <p:nvPr>
            <p:ph type="ftr" sz="quarter" idx="11"/>
          </p:nvPr>
        </p:nvSpPr>
        <p:spPr/>
        <p:txBody>
          <a:bodyPr/>
          <a:lstStyle/>
          <a:p>
            <a:r>
              <a:rPr lang="en-GB" smtClean="0"/>
              <a:t>G R Davidson</a:t>
            </a:r>
            <a:endParaRPr lang="en-GB"/>
          </a:p>
        </p:txBody>
      </p:sp>
      <p:sp>
        <p:nvSpPr>
          <p:cNvPr id="6" name="Slide Number Placeholder 5"/>
          <p:cNvSpPr>
            <a:spLocks noGrp="1"/>
          </p:cNvSpPr>
          <p:nvPr>
            <p:ph type="sldNum" sz="quarter" idx="12"/>
          </p:nvPr>
        </p:nvSpPr>
        <p:spPr/>
        <p:txBody>
          <a:bodyPr/>
          <a:lstStyle/>
          <a:p>
            <a:fld id="{DEC60EA4-28BE-4436-9F73-4090B429F4F1}" type="slidenum">
              <a:rPr lang="en-GB" smtClean="0"/>
              <a:t>19</a:t>
            </a:fld>
            <a:endParaRPr lang="en-GB"/>
          </a:p>
        </p:txBody>
      </p:sp>
    </p:spTree>
    <p:extLst>
      <p:ext uri="{BB962C8B-B14F-4D97-AF65-F5344CB8AC3E}">
        <p14:creationId xmlns:p14="http://schemas.microsoft.com/office/powerpoint/2010/main" val="2624495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Cell Metabolism</a:t>
            </a:r>
            <a:endParaRPr lang="en-GB" dirty="0"/>
          </a:p>
        </p:txBody>
      </p:sp>
      <p:sp>
        <p:nvSpPr>
          <p:cNvPr id="3" name="Content Placeholder 2"/>
          <p:cNvSpPr>
            <a:spLocks noGrp="1"/>
          </p:cNvSpPr>
          <p:nvPr>
            <p:ph idx="1"/>
          </p:nvPr>
        </p:nvSpPr>
        <p:spPr>
          <a:xfrm>
            <a:off x="457200" y="1600201"/>
            <a:ext cx="8229600" cy="3196952"/>
          </a:xfrm>
        </p:spPr>
        <p:txBody>
          <a:bodyPr>
            <a:normAutofit/>
          </a:bodyPr>
          <a:lstStyle/>
          <a:p>
            <a:r>
              <a:rPr lang="en-GB" dirty="0" smtClean="0"/>
              <a:t>Cell metabolism is the name given to the many thousands of chemical reactions which occur inside cells.</a:t>
            </a:r>
          </a:p>
          <a:p>
            <a:r>
              <a:rPr lang="en-GB" dirty="0" smtClean="0"/>
              <a:t>They form a highly complex network of pathways which are all controlled by enzymes.</a:t>
            </a:r>
          </a:p>
          <a:p>
            <a:pPr marL="0" indent="0">
              <a:buNone/>
            </a:pPr>
            <a:endParaRPr lang="en-GB" dirty="0"/>
          </a:p>
          <a:p>
            <a:pPr marL="0" indent="0">
              <a:buNone/>
            </a:pPr>
            <a:endParaRPr lang="en-GB" dirty="0" smtClean="0"/>
          </a:p>
          <a:p>
            <a:endParaRPr lang="en-GB" dirty="0"/>
          </a:p>
          <a:p>
            <a:endParaRPr lang="en-GB" dirty="0" smtClean="0"/>
          </a:p>
        </p:txBody>
      </p:sp>
      <p:sp>
        <p:nvSpPr>
          <p:cNvPr id="4" name="Date Placeholder 3"/>
          <p:cNvSpPr>
            <a:spLocks noGrp="1"/>
          </p:cNvSpPr>
          <p:nvPr>
            <p:ph type="dt" sz="half" idx="10"/>
          </p:nvPr>
        </p:nvSpPr>
        <p:spPr/>
        <p:txBody>
          <a:bodyPr/>
          <a:lstStyle/>
          <a:p>
            <a:fld id="{EA21F6DF-3082-4644-84DD-A3C5FBA6B3AD}" type="datetime2">
              <a:rPr lang="en-GB" smtClean="0"/>
              <a:t>Wednesday, 20 January 2016</a:t>
            </a:fld>
            <a:endParaRPr lang="en-GB"/>
          </a:p>
        </p:txBody>
      </p:sp>
      <p:sp>
        <p:nvSpPr>
          <p:cNvPr id="5" name="Footer Placeholder 4"/>
          <p:cNvSpPr>
            <a:spLocks noGrp="1"/>
          </p:cNvSpPr>
          <p:nvPr>
            <p:ph type="ftr" sz="quarter" idx="11"/>
          </p:nvPr>
        </p:nvSpPr>
        <p:spPr/>
        <p:txBody>
          <a:bodyPr/>
          <a:lstStyle/>
          <a:p>
            <a:r>
              <a:rPr lang="en-GB" smtClean="0"/>
              <a:t>G R Davidson</a:t>
            </a:r>
            <a:endParaRPr lang="en-GB"/>
          </a:p>
        </p:txBody>
      </p:sp>
      <p:sp>
        <p:nvSpPr>
          <p:cNvPr id="6" name="Slide Number Placeholder 5"/>
          <p:cNvSpPr>
            <a:spLocks noGrp="1"/>
          </p:cNvSpPr>
          <p:nvPr>
            <p:ph type="sldNum" sz="quarter" idx="12"/>
          </p:nvPr>
        </p:nvSpPr>
        <p:spPr/>
        <p:txBody>
          <a:bodyPr/>
          <a:lstStyle/>
          <a:p>
            <a:fld id="{DEC60EA4-28BE-4436-9F73-4090B429F4F1}" type="slidenum">
              <a:rPr lang="en-GB" smtClean="0"/>
              <a:t>2</a:t>
            </a:fld>
            <a:endParaRPr lang="en-GB"/>
          </a:p>
        </p:txBody>
      </p:sp>
      <p:sp>
        <p:nvSpPr>
          <p:cNvPr id="8" name="Rounded Rectangle 7"/>
          <p:cNvSpPr/>
          <p:nvPr/>
        </p:nvSpPr>
        <p:spPr>
          <a:xfrm>
            <a:off x="1619672" y="5013176"/>
            <a:ext cx="360040" cy="360040"/>
          </a:xfrm>
          <a:prstGeom prst="roundRect">
            <a:avLst/>
          </a:prstGeom>
          <a:solidFill>
            <a:srgbClr val="FFC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mic Sans MS" pitchFamily="66" charset="0"/>
              </a:rPr>
              <a:t>P</a:t>
            </a:r>
            <a:endParaRPr lang="en-GB" dirty="0">
              <a:solidFill>
                <a:schemeClr val="tx1"/>
              </a:solidFill>
              <a:latin typeface="Comic Sans MS" pitchFamily="66" charset="0"/>
            </a:endParaRPr>
          </a:p>
        </p:txBody>
      </p:sp>
      <p:sp>
        <p:nvSpPr>
          <p:cNvPr id="9" name="Rounded Rectangle 8"/>
          <p:cNvSpPr/>
          <p:nvPr/>
        </p:nvSpPr>
        <p:spPr>
          <a:xfrm>
            <a:off x="3107837" y="5013176"/>
            <a:ext cx="360040" cy="360040"/>
          </a:xfrm>
          <a:prstGeom prst="roundRect">
            <a:avLst/>
          </a:prstGeom>
          <a:solidFill>
            <a:srgbClr val="FFC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itchFamily="66" charset="0"/>
              </a:rPr>
              <a:t>Q</a:t>
            </a:r>
          </a:p>
        </p:txBody>
      </p:sp>
      <p:sp>
        <p:nvSpPr>
          <p:cNvPr id="10" name="Rounded Rectangle 9"/>
          <p:cNvSpPr/>
          <p:nvPr/>
        </p:nvSpPr>
        <p:spPr>
          <a:xfrm>
            <a:off x="4596002" y="5013176"/>
            <a:ext cx="360040" cy="360040"/>
          </a:xfrm>
          <a:prstGeom prst="roundRect">
            <a:avLst/>
          </a:prstGeom>
          <a:solidFill>
            <a:srgbClr val="FFC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itchFamily="66" charset="0"/>
              </a:rPr>
              <a:t>R</a:t>
            </a:r>
          </a:p>
        </p:txBody>
      </p:sp>
      <p:sp>
        <p:nvSpPr>
          <p:cNvPr id="11" name="Rounded Rectangle 10"/>
          <p:cNvSpPr/>
          <p:nvPr/>
        </p:nvSpPr>
        <p:spPr>
          <a:xfrm>
            <a:off x="6084168" y="5013176"/>
            <a:ext cx="360040" cy="360040"/>
          </a:xfrm>
          <a:prstGeom prst="roundRect">
            <a:avLst/>
          </a:prstGeom>
          <a:solidFill>
            <a:srgbClr val="FFC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itchFamily="66" charset="0"/>
              </a:rPr>
              <a:t>S</a:t>
            </a:r>
          </a:p>
        </p:txBody>
      </p:sp>
      <p:cxnSp>
        <p:nvCxnSpPr>
          <p:cNvPr id="13" name="Straight Arrow Connector 12"/>
          <p:cNvCxnSpPr>
            <a:stCxn id="8" idx="3"/>
            <a:endCxn id="9" idx="1"/>
          </p:cNvCxnSpPr>
          <p:nvPr/>
        </p:nvCxnSpPr>
        <p:spPr>
          <a:xfrm>
            <a:off x="1979712" y="5193196"/>
            <a:ext cx="1128125" cy="0"/>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467877" y="5193196"/>
            <a:ext cx="1128125" cy="0"/>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956043" y="5193196"/>
            <a:ext cx="1128125" cy="0"/>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144465" y="4931586"/>
            <a:ext cx="798617" cy="261610"/>
          </a:xfrm>
          <a:prstGeom prst="rect">
            <a:avLst/>
          </a:prstGeom>
          <a:noFill/>
        </p:spPr>
        <p:txBody>
          <a:bodyPr wrap="none" rtlCol="0">
            <a:spAutoFit/>
          </a:bodyPr>
          <a:lstStyle/>
          <a:p>
            <a:r>
              <a:rPr lang="en-GB" sz="1100" i="1" dirty="0" smtClean="0">
                <a:solidFill>
                  <a:srgbClr val="0000FF"/>
                </a:solidFill>
                <a:latin typeface="Comic Sans MS" pitchFamily="66" charset="0"/>
              </a:rPr>
              <a:t>Enzyme p</a:t>
            </a:r>
            <a:endParaRPr lang="en-GB" sz="1100" i="1" dirty="0">
              <a:solidFill>
                <a:srgbClr val="0000FF"/>
              </a:solidFill>
              <a:latin typeface="Comic Sans MS" pitchFamily="66" charset="0"/>
            </a:endParaRPr>
          </a:p>
        </p:txBody>
      </p:sp>
      <p:sp>
        <p:nvSpPr>
          <p:cNvPr id="17" name="TextBox 16"/>
          <p:cNvSpPr txBox="1"/>
          <p:nvPr/>
        </p:nvSpPr>
        <p:spPr>
          <a:xfrm>
            <a:off x="3632630" y="4927188"/>
            <a:ext cx="797013" cy="261610"/>
          </a:xfrm>
          <a:prstGeom prst="rect">
            <a:avLst/>
          </a:prstGeom>
          <a:noFill/>
        </p:spPr>
        <p:txBody>
          <a:bodyPr wrap="none" rtlCol="0">
            <a:spAutoFit/>
          </a:bodyPr>
          <a:lstStyle/>
          <a:p>
            <a:r>
              <a:rPr lang="en-GB" sz="1100" i="1" dirty="0" smtClean="0">
                <a:solidFill>
                  <a:srgbClr val="0000FF"/>
                </a:solidFill>
                <a:latin typeface="Comic Sans MS" pitchFamily="66" charset="0"/>
              </a:rPr>
              <a:t>Enzyme q</a:t>
            </a:r>
            <a:endParaRPr lang="en-GB" sz="1100" i="1" dirty="0">
              <a:solidFill>
                <a:srgbClr val="0000FF"/>
              </a:solidFill>
              <a:latin typeface="Comic Sans MS" pitchFamily="66" charset="0"/>
            </a:endParaRPr>
          </a:p>
        </p:txBody>
      </p:sp>
      <p:sp>
        <p:nvSpPr>
          <p:cNvPr id="18" name="TextBox 17"/>
          <p:cNvSpPr txBox="1"/>
          <p:nvPr/>
        </p:nvSpPr>
        <p:spPr>
          <a:xfrm>
            <a:off x="5121598" y="4927188"/>
            <a:ext cx="790601" cy="261610"/>
          </a:xfrm>
          <a:prstGeom prst="rect">
            <a:avLst/>
          </a:prstGeom>
          <a:noFill/>
        </p:spPr>
        <p:txBody>
          <a:bodyPr wrap="none" rtlCol="0">
            <a:spAutoFit/>
          </a:bodyPr>
          <a:lstStyle/>
          <a:p>
            <a:r>
              <a:rPr lang="en-GB" sz="1100" i="1" dirty="0" smtClean="0">
                <a:solidFill>
                  <a:srgbClr val="0000FF"/>
                </a:solidFill>
                <a:latin typeface="Comic Sans MS" pitchFamily="66" charset="0"/>
              </a:rPr>
              <a:t>Enzyme r</a:t>
            </a:r>
            <a:endParaRPr lang="en-GB" sz="1100" i="1" dirty="0">
              <a:solidFill>
                <a:srgbClr val="0000FF"/>
              </a:solidFill>
              <a:latin typeface="Comic Sans MS" pitchFamily="66" charset="0"/>
            </a:endParaRPr>
          </a:p>
        </p:txBody>
      </p:sp>
    </p:spTree>
    <p:extLst>
      <p:ext uri="{BB962C8B-B14F-4D97-AF65-F5344CB8AC3E}">
        <p14:creationId xmlns:p14="http://schemas.microsoft.com/office/powerpoint/2010/main" val="314250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ircle(in)">
                                      <p:cBhvr>
                                        <p:cTn id="28" dur="20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ircle(in)">
                                      <p:cBhvr>
                                        <p:cTn id="33" dur="2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circle(in)">
                                      <p:cBhvr>
                                        <p:cTn id="38" dur="2000"/>
                                        <p:tgtEl>
                                          <p:spTgt spid="15"/>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circle(in)">
                                      <p:cBhvr>
                                        <p:cTn id="41" dur="20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circle(in)">
                                      <p:cBhvr>
                                        <p:cTn id="4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Enzymes</a:t>
            </a:r>
            <a:endParaRPr lang="en-GB" dirty="0"/>
          </a:p>
        </p:txBody>
      </p:sp>
      <p:sp>
        <p:nvSpPr>
          <p:cNvPr id="3" name="Content Placeholder 2"/>
          <p:cNvSpPr>
            <a:spLocks noGrp="1"/>
          </p:cNvSpPr>
          <p:nvPr>
            <p:ph idx="1"/>
          </p:nvPr>
        </p:nvSpPr>
        <p:spPr/>
        <p:txBody>
          <a:bodyPr/>
          <a:lstStyle/>
          <a:p>
            <a:r>
              <a:rPr lang="en-GB" dirty="0" smtClean="0"/>
              <a:t>There are occasions when enzymes are grouped together to perform multiple reactions in the correct order.</a:t>
            </a:r>
          </a:p>
          <a:p>
            <a:r>
              <a:rPr lang="en-GB" dirty="0" smtClean="0"/>
              <a:t>We call these </a:t>
            </a:r>
            <a:r>
              <a:rPr lang="en-GB" b="1" u="sng" dirty="0" smtClean="0"/>
              <a:t>multiple-enzyme complexes</a:t>
            </a:r>
            <a:r>
              <a:rPr lang="en-GB" dirty="0" smtClean="0"/>
              <a:t>.</a:t>
            </a:r>
          </a:p>
          <a:p>
            <a:pPr lvl="1"/>
            <a:r>
              <a:rPr lang="en-GB" dirty="0" smtClean="0"/>
              <a:t>e.g. in respiration the steps of the reaction must proceed in the correct sequence.</a:t>
            </a:r>
            <a:endParaRPr lang="en-GB" dirty="0"/>
          </a:p>
        </p:txBody>
      </p:sp>
      <p:sp>
        <p:nvSpPr>
          <p:cNvPr id="4" name="Date Placeholder 3"/>
          <p:cNvSpPr>
            <a:spLocks noGrp="1"/>
          </p:cNvSpPr>
          <p:nvPr>
            <p:ph type="dt" sz="half" idx="10"/>
          </p:nvPr>
        </p:nvSpPr>
        <p:spPr/>
        <p:txBody>
          <a:bodyPr/>
          <a:lstStyle/>
          <a:p>
            <a:fld id="{EA21F6DF-3082-4644-84DD-A3C5FBA6B3AD}" type="datetime2">
              <a:rPr lang="en-GB" smtClean="0"/>
              <a:t>Wednesday, 20 January 2016</a:t>
            </a:fld>
            <a:endParaRPr lang="en-GB"/>
          </a:p>
        </p:txBody>
      </p:sp>
      <p:sp>
        <p:nvSpPr>
          <p:cNvPr id="5" name="Footer Placeholder 4"/>
          <p:cNvSpPr>
            <a:spLocks noGrp="1"/>
          </p:cNvSpPr>
          <p:nvPr>
            <p:ph type="ftr" sz="quarter" idx="11"/>
          </p:nvPr>
        </p:nvSpPr>
        <p:spPr/>
        <p:txBody>
          <a:bodyPr/>
          <a:lstStyle/>
          <a:p>
            <a:r>
              <a:rPr lang="en-GB" smtClean="0"/>
              <a:t>G R Davidson</a:t>
            </a:r>
            <a:endParaRPr lang="en-GB"/>
          </a:p>
        </p:txBody>
      </p:sp>
      <p:sp>
        <p:nvSpPr>
          <p:cNvPr id="6" name="Slide Number Placeholder 5"/>
          <p:cNvSpPr>
            <a:spLocks noGrp="1"/>
          </p:cNvSpPr>
          <p:nvPr>
            <p:ph type="sldNum" sz="quarter" idx="12"/>
          </p:nvPr>
        </p:nvSpPr>
        <p:spPr/>
        <p:txBody>
          <a:bodyPr/>
          <a:lstStyle/>
          <a:p>
            <a:fld id="{DEC60EA4-28BE-4436-9F73-4090B429F4F1}" type="slidenum">
              <a:rPr lang="en-GB" smtClean="0"/>
              <a:t>20</a:t>
            </a:fld>
            <a:endParaRPr lang="en-GB"/>
          </a:p>
        </p:txBody>
      </p:sp>
    </p:spTree>
    <p:extLst>
      <p:ext uri="{BB962C8B-B14F-4D97-AF65-F5344CB8AC3E}">
        <p14:creationId xmlns:p14="http://schemas.microsoft.com/office/powerpoint/2010/main" val="4122750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Enzymes</a:t>
            </a:r>
            <a:endParaRPr lang="en-GB" dirty="0"/>
          </a:p>
        </p:txBody>
      </p:sp>
      <p:sp>
        <p:nvSpPr>
          <p:cNvPr id="3" name="Content Placeholder 2"/>
          <p:cNvSpPr>
            <a:spLocks noGrp="1"/>
          </p:cNvSpPr>
          <p:nvPr>
            <p:ph idx="1"/>
          </p:nvPr>
        </p:nvSpPr>
        <p:spPr/>
        <p:txBody>
          <a:bodyPr/>
          <a:lstStyle/>
          <a:p>
            <a:r>
              <a:rPr lang="en-GB" dirty="0" smtClean="0"/>
              <a:t>There are a number of things which can speed up or slow down an enzyme-controlled reaction such as:</a:t>
            </a:r>
          </a:p>
          <a:p>
            <a:pPr lvl="1"/>
            <a:r>
              <a:rPr lang="en-GB" dirty="0" smtClean="0"/>
              <a:t>Temperature</a:t>
            </a:r>
          </a:p>
          <a:p>
            <a:pPr lvl="1"/>
            <a:r>
              <a:rPr lang="en-GB" dirty="0" smtClean="0"/>
              <a:t>pH</a:t>
            </a:r>
          </a:p>
          <a:p>
            <a:pPr lvl="1"/>
            <a:r>
              <a:rPr lang="en-GB" dirty="0" smtClean="0"/>
              <a:t>Substrate concentration</a:t>
            </a:r>
          </a:p>
          <a:p>
            <a:pPr lvl="1"/>
            <a:r>
              <a:rPr lang="en-GB" dirty="0" smtClean="0"/>
              <a:t>Inhibitors </a:t>
            </a:r>
          </a:p>
          <a:p>
            <a:r>
              <a:rPr lang="en-GB" dirty="0" smtClean="0"/>
              <a:t>We call these </a:t>
            </a:r>
            <a:r>
              <a:rPr lang="en-GB" b="1" u="sng" dirty="0" smtClean="0"/>
              <a:t>limiting factors</a:t>
            </a:r>
            <a:r>
              <a:rPr lang="en-GB" dirty="0" smtClean="0"/>
              <a:t>.</a:t>
            </a:r>
            <a:endParaRPr lang="en-GB" dirty="0"/>
          </a:p>
        </p:txBody>
      </p:sp>
      <p:sp>
        <p:nvSpPr>
          <p:cNvPr id="4" name="Date Placeholder 3"/>
          <p:cNvSpPr>
            <a:spLocks noGrp="1"/>
          </p:cNvSpPr>
          <p:nvPr>
            <p:ph type="dt" sz="half" idx="10"/>
          </p:nvPr>
        </p:nvSpPr>
        <p:spPr/>
        <p:txBody>
          <a:bodyPr/>
          <a:lstStyle/>
          <a:p>
            <a:fld id="{EA21F6DF-3082-4644-84DD-A3C5FBA6B3AD}" type="datetime2">
              <a:rPr lang="en-GB" smtClean="0"/>
              <a:t>Wednesday, 20 January 2016</a:t>
            </a:fld>
            <a:endParaRPr lang="en-GB"/>
          </a:p>
        </p:txBody>
      </p:sp>
      <p:sp>
        <p:nvSpPr>
          <p:cNvPr id="5" name="Footer Placeholder 4"/>
          <p:cNvSpPr>
            <a:spLocks noGrp="1"/>
          </p:cNvSpPr>
          <p:nvPr>
            <p:ph type="ftr" sz="quarter" idx="11"/>
          </p:nvPr>
        </p:nvSpPr>
        <p:spPr/>
        <p:txBody>
          <a:bodyPr/>
          <a:lstStyle/>
          <a:p>
            <a:r>
              <a:rPr lang="en-GB" smtClean="0"/>
              <a:t>G R Davidson</a:t>
            </a:r>
            <a:endParaRPr lang="en-GB"/>
          </a:p>
        </p:txBody>
      </p:sp>
      <p:sp>
        <p:nvSpPr>
          <p:cNvPr id="6" name="Slide Number Placeholder 5"/>
          <p:cNvSpPr>
            <a:spLocks noGrp="1"/>
          </p:cNvSpPr>
          <p:nvPr>
            <p:ph type="sldNum" sz="quarter" idx="12"/>
          </p:nvPr>
        </p:nvSpPr>
        <p:spPr/>
        <p:txBody>
          <a:bodyPr/>
          <a:lstStyle/>
          <a:p>
            <a:fld id="{DEC60EA4-28BE-4436-9F73-4090B429F4F1}" type="slidenum">
              <a:rPr lang="en-GB" smtClean="0"/>
              <a:t>21</a:t>
            </a:fld>
            <a:endParaRPr lang="en-GB"/>
          </a:p>
        </p:txBody>
      </p:sp>
    </p:spTree>
    <p:extLst>
      <p:ext uri="{BB962C8B-B14F-4D97-AF65-F5344CB8AC3E}">
        <p14:creationId xmlns:p14="http://schemas.microsoft.com/office/powerpoint/2010/main" val="101376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Enzymes</a:t>
            </a:r>
            <a:endParaRPr lang="en-GB" dirty="0"/>
          </a:p>
        </p:txBody>
      </p:sp>
      <p:sp>
        <p:nvSpPr>
          <p:cNvPr id="3" name="Content Placeholder 2"/>
          <p:cNvSpPr>
            <a:spLocks noGrp="1"/>
          </p:cNvSpPr>
          <p:nvPr>
            <p:ph idx="1"/>
          </p:nvPr>
        </p:nvSpPr>
        <p:spPr/>
        <p:txBody>
          <a:bodyPr>
            <a:normAutofit/>
          </a:bodyPr>
          <a:lstStyle/>
          <a:p>
            <a:r>
              <a:rPr lang="en-GB" dirty="0" smtClean="0"/>
              <a:t>If we keep increasing the concentration of substrate, we are effectively increasing the numbers of molecules of substrate.</a:t>
            </a:r>
          </a:p>
          <a:p>
            <a:r>
              <a:rPr lang="en-GB" dirty="0"/>
              <a:t>If there are active sites available for this increased number of substrate molecules, then the number broken down will increase.</a:t>
            </a:r>
          </a:p>
          <a:p>
            <a:pPr marL="0" indent="0">
              <a:buNone/>
            </a:pPr>
            <a:endParaRPr lang="en-GB" dirty="0" smtClean="0"/>
          </a:p>
        </p:txBody>
      </p:sp>
      <p:sp>
        <p:nvSpPr>
          <p:cNvPr id="4" name="Date Placeholder 3"/>
          <p:cNvSpPr>
            <a:spLocks noGrp="1"/>
          </p:cNvSpPr>
          <p:nvPr>
            <p:ph type="dt" sz="half" idx="10"/>
          </p:nvPr>
        </p:nvSpPr>
        <p:spPr/>
        <p:txBody>
          <a:bodyPr/>
          <a:lstStyle/>
          <a:p>
            <a:fld id="{EA21F6DF-3082-4644-84DD-A3C5FBA6B3AD}" type="datetime2">
              <a:rPr lang="en-GB" smtClean="0"/>
              <a:t>Wednesday, 20 January 2016</a:t>
            </a:fld>
            <a:endParaRPr lang="en-GB"/>
          </a:p>
        </p:txBody>
      </p:sp>
      <p:sp>
        <p:nvSpPr>
          <p:cNvPr id="5" name="Footer Placeholder 4"/>
          <p:cNvSpPr>
            <a:spLocks noGrp="1"/>
          </p:cNvSpPr>
          <p:nvPr>
            <p:ph type="ftr" sz="quarter" idx="11"/>
          </p:nvPr>
        </p:nvSpPr>
        <p:spPr/>
        <p:txBody>
          <a:bodyPr/>
          <a:lstStyle/>
          <a:p>
            <a:r>
              <a:rPr lang="en-GB" smtClean="0"/>
              <a:t>G R Davidson</a:t>
            </a:r>
            <a:endParaRPr lang="en-GB"/>
          </a:p>
        </p:txBody>
      </p:sp>
      <p:sp>
        <p:nvSpPr>
          <p:cNvPr id="6" name="Slide Number Placeholder 5"/>
          <p:cNvSpPr>
            <a:spLocks noGrp="1"/>
          </p:cNvSpPr>
          <p:nvPr>
            <p:ph type="sldNum" sz="quarter" idx="12"/>
          </p:nvPr>
        </p:nvSpPr>
        <p:spPr/>
        <p:txBody>
          <a:bodyPr/>
          <a:lstStyle/>
          <a:p>
            <a:fld id="{DEC60EA4-28BE-4436-9F73-4090B429F4F1}" type="slidenum">
              <a:rPr lang="en-GB" smtClean="0"/>
              <a:t>22</a:t>
            </a:fld>
            <a:endParaRPr lang="en-GB"/>
          </a:p>
        </p:txBody>
      </p:sp>
    </p:spTree>
    <p:extLst>
      <p:ext uri="{BB962C8B-B14F-4D97-AF65-F5344CB8AC3E}">
        <p14:creationId xmlns:p14="http://schemas.microsoft.com/office/powerpoint/2010/main" val="4022192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Enzymes</a:t>
            </a:r>
            <a:endParaRPr lang="en-GB" dirty="0"/>
          </a:p>
        </p:txBody>
      </p:sp>
      <p:sp>
        <p:nvSpPr>
          <p:cNvPr id="3" name="Content Placeholder 2"/>
          <p:cNvSpPr>
            <a:spLocks noGrp="1"/>
          </p:cNvSpPr>
          <p:nvPr>
            <p:ph idx="1"/>
          </p:nvPr>
        </p:nvSpPr>
        <p:spPr/>
        <p:txBody>
          <a:bodyPr>
            <a:normAutofit/>
          </a:bodyPr>
          <a:lstStyle/>
          <a:p>
            <a:r>
              <a:rPr lang="en-GB" dirty="0" smtClean="0"/>
              <a:t>This will continue to increase until all the active sites become full and at this point the enzyme concentration becomes the limiting factor because there are no active sites left to be filled.</a:t>
            </a:r>
            <a:endParaRPr lang="en-GB" dirty="0"/>
          </a:p>
        </p:txBody>
      </p:sp>
      <p:sp>
        <p:nvSpPr>
          <p:cNvPr id="4" name="Date Placeholder 3"/>
          <p:cNvSpPr>
            <a:spLocks noGrp="1"/>
          </p:cNvSpPr>
          <p:nvPr>
            <p:ph type="dt" sz="half" idx="10"/>
          </p:nvPr>
        </p:nvSpPr>
        <p:spPr/>
        <p:txBody>
          <a:bodyPr/>
          <a:lstStyle/>
          <a:p>
            <a:fld id="{EA21F6DF-3082-4644-84DD-A3C5FBA6B3AD}" type="datetime2">
              <a:rPr lang="en-GB" smtClean="0"/>
              <a:t>Wednesday, 20 January 2016</a:t>
            </a:fld>
            <a:endParaRPr lang="en-GB"/>
          </a:p>
        </p:txBody>
      </p:sp>
      <p:sp>
        <p:nvSpPr>
          <p:cNvPr id="5" name="Footer Placeholder 4"/>
          <p:cNvSpPr>
            <a:spLocks noGrp="1"/>
          </p:cNvSpPr>
          <p:nvPr>
            <p:ph type="ftr" sz="quarter" idx="11"/>
          </p:nvPr>
        </p:nvSpPr>
        <p:spPr/>
        <p:txBody>
          <a:bodyPr/>
          <a:lstStyle/>
          <a:p>
            <a:r>
              <a:rPr lang="en-GB" smtClean="0"/>
              <a:t>G R Davidson</a:t>
            </a:r>
            <a:endParaRPr lang="en-GB"/>
          </a:p>
        </p:txBody>
      </p:sp>
      <p:sp>
        <p:nvSpPr>
          <p:cNvPr id="6" name="Slide Number Placeholder 5"/>
          <p:cNvSpPr>
            <a:spLocks noGrp="1"/>
          </p:cNvSpPr>
          <p:nvPr>
            <p:ph type="sldNum" sz="quarter" idx="12"/>
          </p:nvPr>
        </p:nvSpPr>
        <p:spPr/>
        <p:txBody>
          <a:bodyPr/>
          <a:lstStyle/>
          <a:p>
            <a:fld id="{DEC60EA4-28BE-4436-9F73-4090B429F4F1}" type="slidenum">
              <a:rPr lang="en-GB" smtClean="0"/>
              <a:t>23</a:t>
            </a:fld>
            <a:endParaRPr lang="en-GB"/>
          </a:p>
        </p:txBody>
      </p:sp>
    </p:spTree>
    <p:extLst>
      <p:ext uri="{BB962C8B-B14F-4D97-AF65-F5344CB8AC3E}">
        <p14:creationId xmlns:p14="http://schemas.microsoft.com/office/powerpoint/2010/main" val="4022192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Enzyme Inhibitors</a:t>
            </a:r>
            <a:endParaRPr lang="en-GB" dirty="0"/>
          </a:p>
        </p:txBody>
      </p:sp>
      <p:sp>
        <p:nvSpPr>
          <p:cNvPr id="3" name="Content Placeholder 2"/>
          <p:cNvSpPr>
            <a:spLocks noGrp="1"/>
          </p:cNvSpPr>
          <p:nvPr>
            <p:ph idx="1"/>
          </p:nvPr>
        </p:nvSpPr>
        <p:spPr/>
        <p:txBody>
          <a:bodyPr/>
          <a:lstStyle/>
          <a:p>
            <a:r>
              <a:rPr lang="en-GB" dirty="0" smtClean="0"/>
              <a:t>Inhibitors are substances which can slow down the rate of an enzyme and they are split into 2 main types:</a:t>
            </a:r>
          </a:p>
          <a:p>
            <a:pPr lvl="1"/>
            <a:r>
              <a:rPr lang="en-GB" dirty="0" smtClean="0"/>
              <a:t>Competitive inhibitors</a:t>
            </a:r>
          </a:p>
          <a:p>
            <a:pPr lvl="1"/>
            <a:r>
              <a:rPr lang="en-GB" dirty="0" smtClean="0"/>
              <a:t>Non-competitive inhibitors</a:t>
            </a:r>
            <a:endParaRPr lang="en-GB" dirty="0"/>
          </a:p>
        </p:txBody>
      </p:sp>
      <p:sp>
        <p:nvSpPr>
          <p:cNvPr id="4" name="Date Placeholder 3"/>
          <p:cNvSpPr>
            <a:spLocks noGrp="1"/>
          </p:cNvSpPr>
          <p:nvPr>
            <p:ph type="dt" sz="half" idx="10"/>
          </p:nvPr>
        </p:nvSpPr>
        <p:spPr/>
        <p:txBody>
          <a:bodyPr/>
          <a:lstStyle/>
          <a:p>
            <a:fld id="{EA21F6DF-3082-4644-84DD-A3C5FBA6B3AD}" type="datetime2">
              <a:rPr lang="en-GB" smtClean="0"/>
              <a:t>Wednesday, 20 January 2016</a:t>
            </a:fld>
            <a:endParaRPr lang="en-GB"/>
          </a:p>
        </p:txBody>
      </p:sp>
      <p:sp>
        <p:nvSpPr>
          <p:cNvPr id="5" name="Footer Placeholder 4"/>
          <p:cNvSpPr>
            <a:spLocks noGrp="1"/>
          </p:cNvSpPr>
          <p:nvPr>
            <p:ph type="ftr" sz="quarter" idx="11"/>
          </p:nvPr>
        </p:nvSpPr>
        <p:spPr/>
        <p:txBody>
          <a:bodyPr/>
          <a:lstStyle/>
          <a:p>
            <a:r>
              <a:rPr lang="en-GB" smtClean="0"/>
              <a:t>G R Davidson</a:t>
            </a:r>
            <a:endParaRPr lang="en-GB"/>
          </a:p>
        </p:txBody>
      </p:sp>
      <p:sp>
        <p:nvSpPr>
          <p:cNvPr id="6" name="Slide Number Placeholder 5"/>
          <p:cNvSpPr>
            <a:spLocks noGrp="1"/>
          </p:cNvSpPr>
          <p:nvPr>
            <p:ph type="sldNum" sz="quarter" idx="12"/>
          </p:nvPr>
        </p:nvSpPr>
        <p:spPr/>
        <p:txBody>
          <a:bodyPr/>
          <a:lstStyle/>
          <a:p>
            <a:fld id="{DEC60EA4-28BE-4436-9F73-4090B429F4F1}" type="slidenum">
              <a:rPr lang="en-GB" smtClean="0"/>
              <a:t>24</a:t>
            </a:fld>
            <a:endParaRPr lang="en-GB"/>
          </a:p>
        </p:txBody>
      </p:sp>
    </p:spTree>
    <p:extLst>
      <p:ext uri="{BB962C8B-B14F-4D97-AF65-F5344CB8AC3E}">
        <p14:creationId xmlns:p14="http://schemas.microsoft.com/office/powerpoint/2010/main" val="38364693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Competitive Inhibitors</a:t>
            </a:r>
            <a:endParaRPr lang="en-GB" dirty="0"/>
          </a:p>
        </p:txBody>
      </p:sp>
      <p:sp>
        <p:nvSpPr>
          <p:cNvPr id="3" name="Content Placeholder 2"/>
          <p:cNvSpPr>
            <a:spLocks noGrp="1"/>
          </p:cNvSpPr>
          <p:nvPr>
            <p:ph idx="1"/>
          </p:nvPr>
        </p:nvSpPr>
        <p:spPr/>
        <p:txBody>
          <a:bodyPr/>
          <a:lstStyle/>
          <a:p>
            <a:r>
              <a:rPr lang="en-GB" dirty="0" smtClean="0"/>
              <a:t>Competitive inhibitors have a similar shape to that of the substrate and so they also fit the enzyme’s active site.</a:t>
            </a:r>
          </a:p>
          <a:p>
            <a:r>
              <a:rPr lang="en-GB" dirty="0" smtClean="0"/>
              <a:t>If the inhibitor joins the enzyme, this prevents the substrate from doing so, and this therefore reduces the number of substrate molecules being used by the enzyme.</a:t>
            </a:r>
            <a:endParaRPr lang="en-GB" dirty="0"/>
          </a:p>
        </p:txBody>
      </p:sp>
      <p:sp>
        <p:nvSpPr>
          <p:cNvPr id="4" name="Date Placeholder 3"/>
          <p:cNvSpPr>
            <a:spLocks noGrp="1"/>
          </p:cNvSpPr>
          <p:nvPr>
            <p:ph type="dt" sz="half" idx="10"/>
          </p:nvPr>
        </p:nvSpPr>
        <p:spPr/>
        <p:txBody>
          <a:bodyPr/>
          <a:lstStyle/>
          <a:p>
            <a:fld id="{EA21F6DF-3082-4644-84DD-A3C5FBA6B3AD}" type="datetime2">
              <a:rPr lang="en-GB" smtClean="0"/>
              <a:t>Wednesday, 20 January 2016</a:t>
            </a:fld>
            <a:endParaRPr lang="en-GB"/>
          </a:p>
        </p:txBody>
      </p:sp>
      <p:sp>
        <p:nvSpPr>
          <p:cNvPr id="5" name="Footer Placeholder 4"/>
          <p:cNvSpPr>
            <a:spLocks noGrp="1"/>
          </p:cNvSpPr>
          <p:nvPr>
            <p:ph type="ftr" sz="quarter" idx="11"/>
          </p:nvPr>
        </p:nvSpPr>
        <p:spPr/>
        <p:txBody>
          <a:bodyPr/>
          <a:lstStyle/>
          <a:p>
            <a:r>
              <a:rPr lang="en-GB" smtClean="0"/>
              <a:t>G R Davidson</a:t>
            </a:r>
            <a:endParaRPr lang="en-GB"/>
          </a:p>
        </p:txBody>
      </p:sp>
      <p:sp>
        <p:nvSpPr>
          <p:cNvPr id="6" name="Slide Number Placeholder 5"/>
          <p:cNvSpPr>
            <a:spLocks noGrp="1"/>
          </p:cNvSpPr>
          <p:nvPr>
            <p:ph type="sldNum" sz="quarter" idx="12"/>
          </p:nvPr>
        </p:nvSpPr>
        <p:spPr/>
        <p:txBody>
          <a:bodyPr/>
          <a:lstStyle/>
          <a:p>
            <a:fld id="{DEC60EA4-28BE-4436-9F73-4090B429F4F1}" type="slidenum">
              <a:rPr lang="en-GB" smtClean="0"/>
              <a:t>25</a:t>
            </a:fld>
            <a:endParaRPr lang="en-GB"/>
          </a:p>
        </p:txBody>
      </p:sp>
    </p:spTree>
    <p:extLst>
      <p:ext uri="{BB962C8B-B14F-4D97-AF65-F5344CB8AC3E}">
        <p14:creationId xmlns:p14="http://schemas.microsoft.com/office/powerpoint/2010/main" val="30525874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Non-competitive Inhibitors</a:t>
            </a:r>
            <a:endParaRPr lang="en-GB" dirty="0"/>
          </a:p>
        </p:txBody>
      </p:sp>
      <p:sp>
        <p:nvSpPr>
          <p:cNvPr id="3" name="Content Placeholder 2"/>
          <p:cNvSpPr>
            <a:spLocks noGrp="1"/>
          </p:cNvSpPr>
          <p:nvPr>
            <p:ph idx="1"/>
          </p:nvPr>
        </p:nvSpPr>
        <p:spPr/>
        <p:txBody>
          <a:bodyPr>
            <a:normAutofit/>
          </a:bodyPr>
          <a:lstStyle/>
          <a:p>
            <a:r>
              <a:rPr lang="en-GB" dirty="0" smtClean="0"/>
              <a:t>This type of inhibitor doesn’t interfere with the active site.</a:t>
            </a:r>
          </a:p>
          <a:p>
            <a:r>
              <a:rPr lang="en-GB" dirty="0" smtClean="0"/>
              <a:t>Instead, it binds to another part of the enzyme but results in the shape of the enzyme being altered to change the shape of the active site.</a:t>
            </a:r>
          </a:p>
        </p:txBody>
      </p:sp>
      <p:sp>
        <p:nvSpPr>
          <p:cNvPr id="4" name="Date Placeholder 3"/>
          <p:cNvSpPr>
            <a:spLocks noGrp="1"/>
          </p:cNvSpPr>
          <p:nvPr>
            <p:ph type="dt" sz="half" idx="10"/>
          </p:nvPr>
        </p:nvSpPr>
        <p:spPr/>
        <p:txBody>
          <a:bodyPr/>
          <a:lstStyle/>
          <a:p>
            <a:fld id="{EA21F6DF-3082-4644-84DD-A3C5FBA6B3AD}" type="datetime2">
              <a:rPr lang="en-GB" smtClean="0"/>
              <a:t>Wednesday, 20 January 2016</a:t>
            </a:fld>
            <a:endParaRPr lang="en-GB"/>
          </a:p>
        </p:txBody>
      </p:sp>
      <p:sp>
        <p:nvSpPr>
          <p:cNvPr id="5" name="Footer Placeholder 4"/>
          <p:cNvSpPr>
            <a:spLocks noGrp="1"/>
          </p:cNvSpPr>
          <p:nvPr>
            <p:ph type="ftr" sz="quarter" idx="11"/>
          </p:nvPr>
        </p:nvSpPr>
        <p:spPr/>
        <p:txBody>
          <a:bodyPr/>
          <a:lstStyle/>
          <a:p>
            <a:r>
              <a:rPr lang="en-GB" smtClean="0"/>
              <a:t>G R Davidson</a:t>
            </a:r>
            <a:endParaRPr lang="en-GB"/>
          </a:p>
        </p:txBody>
      </p:sp>
      <p:sp>
        <p:nvSpPr>
          <p:cNvPr id="6" name="Slide Number Placeholder 5"/>
          <p:cNvSpPr>
            <a:spLocks noGrp="1"/>
          </p:cNvSpPr>
          <p:nvPr>
            <p:ph type="sldNum" sz="quarter" idx="12"/>
          </p:nvPr>
        </p:nvSpPr>
        <p:spPr/>
        <p:txBody>
          <a:bodyPr/>
          <a:lstStyle/>
          <a:p>
            <a:fld id="{DEC60EA4-28BE-4436-9F73-4090B429F4F1}" type="slidenum">
              <a:rPr lang="en-GB" smtClean="0"/>
              <a:t>26</a:t>
            </a:fld>
            <a:endParaRPr lang="en-GB"/>
          </a:p>
        </p:txBody>
      </p:sp>
    </p:spTree>
    <p:extLst>
      <p:ext uri="{BB962C8B-B14F-4D97-AF65-F5344CB8AC3E}">
        <p14:creationId xmlns:p14="http://schemas.microsoft.com/office/powerpoint/2010/main" val="296120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Non-competitive Inhibitors</a:t>
            </a:r>
            <a:endParaRPr lang="en-GB" dirty="0"/>
          </a:p>
        </p:txBody>
      </p:sp>
      <p:sp>
        <p:nvSpPr>
          <p:cNvPr id="3" name="Content Placeholder 2"/>
          <p:cNvSpPr>
            <a:spLocks noGrp="1"/>
          </p:cNvSpPr>
          <p:nvPr>
            <p:ph idx="1"/>
          </p:nvPr>
        </p:nvSpPr>
        <p:spPr/>
        <p:txBody>
          <a:bodyPr>
            <a:normAutofit/>
          </a:bodyPr>
          <a:lstStyle/>
          <a:p>
            <a:r>
              <a:rPr lang="en-GB" dirty="0" smtClean="0"/>
              <a:t>The substrate can now no longer fit the enzyme’s active site and therefore the reaction cannot take place.</a:t>
            </a:r>
          </a:p>
          <a:p>
            <a:r>
              <a:rPr lang="en-GB" dirty="0" smtClean="0"/>
              <a:t>Heavy metals like lead, silver, etc., are examples of non-competitive inhibitors</a:t>
            </a:r>
            <a:endParaRPr lang="en-GB" dirty="0"/>
          </a:p>
        </p:txBody>
      </p:sp>
      <p:sp>
        <p:nvSpPr>
          <p:cNvPr id="4" name="Date Placeholder 3"/>
          <p:cNvSpPr>
            <a:spLocks noGrp="1"/>
          </p:cNvSpPr>
          <p:nvPr>
            <p:ph type="dt" sz="half" idx="10"/>
          </p:nvPr>
        </p:nvSpPr>
        <p:spPr/>
        <p:txBody>
          <a:bodyPr/>
          <a:lstStyle/>
          <a:p>
            <a:fld id="{EA21F6DF-3082-4644-84DD-A3C5FBA6B3AD}" type="datetime2">
              <a:rPr lang="en-GB" smtClean="0"/>
              <a:t>Wednesday, 20 January 2016</a:t>
            </a:fld>
            <a:endParaRPr lang="en-GB"/>
          </a:p>
        </p:txBody>
      </p:sp>
      <p:sp>
        <p:nvSpPr>
          <p:cNvPr id="5" name="Footer Placeholder 4"/>
          <p:cNvSpPr>
            <a:spLocks noGrp="1"/>
          </p:cNvSpPr>
          <p:nvPr>
            <p:ph type="ftr" sz="quarter" idx="11"/>
          </p:nvPr>
        </p:nvSpPr>
        <p:spPr/>
        <p:txBody>
          <a:bodyPr/>
          <a:lstStyle/>
          <a:p>
            <a:r>
              <a:rPr lang="en-GB" smtClean="0"/>
              <a:t>G R Davidson</a:t>
            </a:r>
            <a:endParaRPr lang="en-GB"/>
          </a:p>
        </p:txBody>
      </p:sp>
      <p:sp>
        <p:nvSpPr>
          <p:cNvPr id="6" name="Slide Number Placeholder 5"/>
          <p:cNvSpPr>
            <a:spLocks noGrp="1"/>
          </p:cNvSpPr>
          <p:nvPr>
            <p:ph type="sldNum" sz="quarter" idx="12"/>
          </p:nvPr>
        </p:nvSpPr>
        <p:spPr/>
        <p:txBody>
          <a:bodyPr/>
          <a:lstStyle/>
          <a:p>
            <a:fld id="{DEC60EA4-28BE-4436-9F73-4090B429F4F1}" type="slidenum">
              <a:rPr lang="en-GB" smtClean="0"/>
              <a:t>27</a:t>
            </a:fld>
            <a:endParaRPr lang="en-GB"/>
          </a:p>
        </p:txBody>
      </p:sp>
    </p:spTree>
    <p:extLst>
      <p:ext uri="{BB962C8B-B14F-4D97-AF65-F5344CB8AC3E}">
        <p14:creationId xmlns:p14="http://schemas.microsoft.com/office/powerpoint/2010/main" val="296120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 Inhibition</a:t>
            </a:r>
            <a:endParaRPr lang="en-GB" dirty="0"/>
          </a:p>
        </p:txBody>
      </p:sp>
      <p:sp>
        <p:nvSpPr>
          <p:cNvPr id="3" name="Content Placeholder 2"/>
          <p:cNvSpPr>
            <a:spLocks noGrp="1"/>
          </p:cNvSpPr>
          <p:nvPr>
            <p:ph idx="1"/>
          </p:nvPr>
        </p:nvSpPr>
        <p:spPr/>
        <p:txBody>
          <a:bodyPr/>
          <a:lstStyle/>
          <a:p>
            <a:r>
              <a:rPr lang="en-GB" dirty="0" smtClean="0"/>
              <a:t>Feedback inhibition is another type of inhibition and occurs when the products of the reaction end up inhibiting the reaction, or a previous reaction in a series of reactions.</a:t>
            </a:r>
            <a:endParaRPr lang="en-GB" dirty="0"/>
          </a:p>
        </p:txBody>
      </p:sp>
      <p:sp>
        <p:nvSpPr>
          <p:cNvPr id="4" name="Date Placeholder 3"/>
          <p:cNvSpPr>
            <a:spLocks noGrp="1"/>
          </p:cNvSpPr>
          <p:nvPr>
            <p:ph type="dt" sz="half" idx="10"/>
          </p:nvPr>
        </p:nvSpPr>
        <p:spPr/>
        <p:txBody>
          <a:bodyPr/>
          <a:lstStyle/>
          <a:p>
            <a:fld id="{EA21F6DF-3082-4644-84DD-A3C5FBA6B3AD}" type="datetime2">
              <a:rPr lang="en-GB" smtClean="0"/>
              <a:t>Wednesday, 20 January 2016</a:t>
            </a:fld>
            <a:endParaRPr lang="en-GB"/>
          </a:p>
        </p:txBody>
      </p:sp>
      <p:sp>
        <p:nvSpPr>
          <p:cNvPr id="5" name="Footer Placeholder 4"/>
          <p:cNvSpPr>
            <a:spLocks noGrp="1"/>
          </p:cNvSpPr>
          <p:nvPr>
            <p:ph type="ftr" sz="quarter" idx="11"/>
          </p:nvPr>
        </p:nvSpPr>
        <p:spPr/>
        <p:txBody>
          <a:bodyPr/>
          <a:lstStyle/>
          <a:p>
            <a:r>
              <a:rPr lang="en-GB" smtClean="0"/>
              <a:t>G R Davidson</a:t>
            </a:r>
            <a:endParaRPr lang="en-GB"/>
          </a:p>
        </p:txBody>
      </p:sp>
      <p:sp>
        <p:nvSpPr>
          <p:cNvPr id="6" name="Slide Number Placeholder 5"/>
          <p:cNvSpPr>
            <a:spLocks noGrp="1"/>
          </p:cNvSpPr>
          <p:nvPr>
            <p:ph type="sldNum" sz="quarter" idx="12"/>
          </p:nvPr>
        </p:nvSpPr>
        <p:spPr/>
        <p:txBody>
          <a:bodyPr/>
          <a:lstStyle/>
          <a:p>
            <a:fld id="{DEC60EA4-28BE-4436-9F73-4090B429F4F1}" type="slidenum">
              <a:rPr lang="en-GB" smtClean="0"/>
              <a:t>28</a:t>
            </a:fld>
            <a:endParaRPr lang="en-GB"/>
          </a:p>
        </p:txBody>
      </p:sp>
    </p:spTree>
    <p:extLst>
      <p:ext uri="{BB962C8B-B14F-4D97-AF65-F5344CB8AC3E}">
        <p14:creationId xmlns:p14="http://schemas.microsoft.com/office/powerpoint/2010/main" val="9801961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Switching Genes on and off</a:t>
            </a:r>
          </a:p>
        </p:txBody>
      </p:sp>
      <p:sp>
        <p:nvSpPr>
          <p:cNvPr id="3" name="Content Placeholder 2"/>
          <p:cNvSpPr>
            <a:spLocks noGrp="1"/>
          </p:cNvSpPr>
          <p:nvPr>
            <p:ph idx="1"/>
          </p:nvPr>
        </p:nvSpPr>
        <p:spPr/>
        <p:txBody>
          <a:bodyPr/>
          <a:lstStyle/>
          <a:p>
            <a:r>
              <a:rPr lang="en-GB" dirty="0" smtClean="0"/>
              <a:t>There are some metabolic pathways which are only required under certain circumstances.</a:t>
            </a:r>
          </a:p>
          <a:p>
            <a:r>
              <a:rPr lang="en-GB" dirty="0" smtClean="0"/>
              <a:t>In this case the genes which code for the enzymes which drive the reaction can be switched on and off.</a:t>
            </a:r>
          </a:p>
          <a:p>
            <a:r>
              <a:rPr lang="en-GB" dirty="0" smtClean="0"/>
              <a:t>This prevents a waste of valuable resources.</a:t>
            </a:r>
            <a:endParaRPr lang="en-GB" dirty="0"/>
          </a:p>
        </p:txBody>
      </p:sp>
      <p:sp>
        <p:nvSpPr>
          <p:cNvPr id="4" name="Date Placeholder 3"/>
          <p:cNvSpPr>
            <a:spLocks noGrp="1"/>
          </p:cNvSpPr>
          <p:nvPr>
            <p:ph type="dt" sz="half" idx="10"/>
          </p:nvPr>
        </p:nvSpPr>
        <p:spPr/>
        <p:txBody>
          <a:bodyPr/>
          <a:lstStyle/>
          <a:p>
            <a:fld id="{EA21F6DF-3082-4644-84DD-A3C5FBA6B3AD}" type="datetime2">
              <a:rPr lang="en-GB" smtClean="0"/>
              <a:t>Wednesday, 20 January 2016</a:t>
            </a:fld>
            <a:endParaRPr lang="en-GB"/>
          </a:p>
        </p:txBody>
      </p:sp>
      <p:sp>
        <p:nvSpPr>
          <p:cNvPr id="5" name="Footer Placeholder 4"/>
          <p:cNvSpPr>
            <a:spLocks noGrp="1"/>
          </p:cNvSpPr>
          <p:nvPr>
            <p:ph type="ftr" sz="quarter" idx="11"/>
          </p:nvPr>
        </p:nvSpPr>
        <p:spPr/>
        <p:txBody>
          <a:bodyPr/>
          <a:lstStyle/>
          <a:p>
            <a:r>
              <a:rPr lang="en-GB" smtClean="0"/>
              <a:t>G R Davidson</a:t>
            </a:r>
            <a:endParaRPr lang="en-GB"/>
          </a:p>
        </p:txBody>
      </p:sp>
      <p:sp>
        <p:nvSpPr>
          <p:cNvPr id="6" name="Slide Number Placeholder 5"/>
          <p:cNvSpPr>
            <a:spLocks noGrp="1"/>
          </p:cNvSpPr>
          <p:nvPr>
            <p:ph type="sldNum" sz="quarter" idx="12"/>
          </p:nvPr>
        </p:nvSpPr>
        <p:spPr/>
        <p:txBody>
          <a:bodyPr/>
          <a:lstStyle/>
          <a:p>
            <a:fld id="{DEC60EA4-28BE-4436-9F73-4090B429F4F1}" type="slidenum">
              <a:rPr lang="en-GB" smtClean="0"/>
              <a:t>29</a:t>
            </a:fld>
            <a:endParaRPr lang="en-GB"/>
          </a:p>
        </p:txBody>
      </p:sp>
    </p:spTree>
    <p:extLst>
      <p:ext uri="{BB962C8B-B14F-4D97-AF65-F5344CB8AC3E}">
        <p14:creationId xmlns:p14="http://schemas.microsoft.com/office/powerpoint/2010/main" val="1695130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Cell Metabolism</a:t>
            </a:r>
            <a:endParaRPr lang="en-GB" dirty="0"/>
          </a:p>
        </p:txBody>
      </p:sp>
      <p:sp>
        <p:nvSpPr>
          <p:cNvPr id="3" name="Content Placeholder 2"/>
          <p:cNvSpPr>
            <a:spLocks noGrp="1"/>
          </p:cNvSpPr>
          <p:nvPr>
            <p:ph idx="1"/>
          </p:nvPr>
        </p:nvSpPr>
        <p:spPr/>
        <p:txBody>
          <a:bodyPr>
            <a:normAutofit/>
          </a:bodyPr>
          <a:lstStyle/>
          <a:p>
            <a:r>
              <a:rPr lang="en-GB" dirty="0" smtClean="0"/>
              <a:t>There are 2 kinds of metabolic pathways:</a:t>
            </a:r>
          </a:p>
          <a:p>
            <a:pPr lvl="1"/>
            <a:r>
              <a:rPr lang="en-GB" b="1" u="sng" dirty="0" smtClean="0"/>
              <a:t>Catabolic</a:t>
            </a:r>
            <a:r>
              <a:rPr lang="en-GB" dirty="0" smtClean="0"/>
              <a:t> pathways break down large complex molecules usually releasing energy, e.g. aerobic respiration.</a:t>
            </a:r>
          </a:p>
          <a:p>
            <a:pPr lvl="1"/>
            <a:r>
              <a:rPr lang="en-GB" b="1" u="sng" dirty="0" smtClean="0"/>
              <a:t>Anabolic</a:t>
            </a:r>
            <a:r>
              <a:rPr lang="en-GB" dirty="0" smtClean="0"/>
              <a:t> pathways are biosynthetic which involves the building of large complex molecules from simple molecules requiring energy, e.g. protein synthesis.</a:t>
            </a:r>
            <a:endParaRPr lang="en-GB" dirty="0"/>
          </a:p>
        </p:txBody>
      </p:sp>
      <p:sp>
        <p:nvSpPr>
          <p:cNvPr id="4" name="Date Placeholder 3"/>
          <p:cNvSpPr>
            <a:spLocks noGrp="1"/>
          </p:cNvSpPr>
          <p:nvPr>
            <p:ph type="dt" sz="half" idx="10"/>
          </p:nvPr>
        </p:nvSpPr>
        <p:spPr/>
        <p:txBody>
          <a:bodyPr/>
          <a:lstStyle/>
          <a:p>
            <a:fld id="{EA21F6DF-3082-4644-84DD-A3C5FBA6B3AD}" type="datetime2">
              <a:rPr lang="en-GB" smtClean="0"/>
              <a:t>Wednesday, 20 January 2016</a:t>
            </a:fld>
            <a:endParaRPr lang="en-GB"/>
          </a:p>
        </p:txBody>
      </p:sp>
      <p:sp>
        <p:nvSpPr>
          <p:cNvPr id="5" name="Footer Placeholder 4"/>
          <p:cNvSpPr>
            <a:spLocks noGrp="1"/>
          </p:cNvSpPr>
          <p:nvPr>
            <p:ph type="ftr" sz="quarter" idx="11"/>
          </p:nvPr>
        </p:nvSpPr>
        <p:spPr/>
        <p:txBody>
          <a:bodyPr/>
          <a:lstStyle/>
          <a:p>
            <a:r>
              <a:rPr lang="en-GB" smtClean="0"/>
              <a:t>G R Davidson</a:t>
            </a:r>
            <a:endParaRPr lang="en-GB"/>
          </a:p>
        </p:txBody>
      </p:sp>
      <p:sp>
        <p:nvSpPr>
          <p:cNvPr id="6" name="Slide Number Placeholder 5"/>
          <p:cNvSpPr>
            <a:spLocks noGrp="1"/>
          </p:cNvSpPr>
          <p:nvPr>
            <p:ph type="sldNum" sz="quarter" idx="12"/>
          </p:nvPr>
        </p:nvSpPr>
        <p:spPr/>
        <p:txBody>
          <a:bodyPr/>
          <a:lstStyle/>
          <a:p>
            <a:fld id="{DEC60EA4-28BE-4436-9F73-4090B429F4F1}" type="slidenum">
              <a:rPr lang="en-GB" smtClean="0"/>
              <a:t>3</a:t>
            </a:fld>
            <a:endParaRPr lang="en-GB"/>
          </a:p>
        </p:txBody>
      </p:sp>
    </p:spTree>
    <p:extLst>
      <p:ext uri="{BB962C8B-B14F-4D97-AF65-F5344CB8AC3E}">
        <p14:creationId xmlns:p14="http://schemas.microsoft.com/office/powerpoint/2010/main" val="31425006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Lac Operon of E. coli</a:t>
            </a:r>
            <a:endParaRPr lang="en-GB" dirty="0"/>
          </a:p>
        </p:txBody>
      </p:sp>
      <p:sp>
        <p:nvSpPr>
          <p:cNvPr id="3" name="Content Placeholder 2"/>
          <p:cNvSpPr>
            <a:spLocks noGrp="1"/>
          </p:cNvSpPr>
          <p:nvPr>
            <p:ph idx="1"/>
          </p:nvPr>
        </p:nvSpPr>
        <p:spPr/>
        <p:txBody>
          <a:bodyPr/>
          <a:lstStyle/>
          <a:p>
            <a:r>
              <a:rPr lang="en-GB" i="1" dirty="0" smtClean="0"/>
              <a:t>Escherichia coli (E. coli) </a:t>
            </a:r>
            <a:r>
              <a:rPr lang="en-GB" dirty="0" smtClean="0"/>
              <a:t>is a bacterium which uses lactose as an energy source.</a:t>
            </a:r>
          </a:p>
          <a:p>
            <a:r>
              <a:rPr lang="en-GB" dirty="0" smtClean="0"/>
              <a:t>It can break down the lactose into glucose and </a:t>
            </a:r>
            <a:r>
              <a:rPr lang="en-GB" dirty="0" err="1" smtClean="0"/>
              <a:t>galactose</a:t>
            </a:r>
            <a:r>
              <a:rPr lang="en-GB" dirty="0" smtClean="0"/>
              <a:t> in order to use the glucose in cellular respiration.</a:t>
            </a:r>
          </a:p>
          <a:p>
            <a:r>
              <a:rPr lang="en-GB" dirty="0" smtClean="0"/>
              <a:t>Lactose is broken down to glucose and </a:t>
            </a:r>
            <a:r>
              <a:rPr lang="en-GB" dirty="0" err="1" smtClean="0"/>
              <a:t>galactose</a:t>
            </a:r>
            <a:r>
              <a:rPr lang="en-GB" dirty="0" smtClean="0"/>
              <a:t> by an enzyme called </a:t>
            </a:r>
            <a:r>
              <a:rPr lang="el-GR" dirty="0" smtClean="0"/>
              <a:t>β</a:t>
            </a:r>
            <a:r>
              <a:rPr lang="en-GB" dirty="0" smtClean="0"/>
              <a:t>-</a:t>
            </a:r>
            <a:r>
              <a:rPr lang="en-GB" dirty="0" err="1" smtClean="0"/>
              <a:t>galactosidase</a:t>
            </a:r>
            <a:r>
              <a:rPr lang="en-GB" dirty="0" smtClean="0"/>
              <a:t>.</a:t>
            </a:r>
            <a:endParaRPr lang="en-GB" dirty="0"/>
          </a:p>
        </p:txBody>
      </p:sp>
      <p:sp>
        <p:nvSpPr>
          <p:cNvPr id="4" name="Date Placeholder 3"/>
          <p:cNvSpPr>
            <a:spLocks noGrp="1"/>
          </p:cNvSpPr>
          <p:nvPr>
            <p:ph type="dt" sz="half" idx="10"/>
          </p:nvPr>
        </p:nvSpPr>
        <p:spPr/>
        <p:txBody>
          <a:bodyPr/>
          <a:lstStyle/>
          <a:p>
            <a:fld id="{EA21F6DF-3082-4644-84DD-A3C5FBA6B3AD}" type="datetime2">
              <a:rPr lang="en-GB" smtClean="0"/>
              <a:t>Wednesday, 20 January 2016</a:t>
            </a:fld>
            <a:endParaRPr lang="en-GB"/>
          </a:p>
        </p:txBody>
      </p:sp>
      <p:sp>
        <p:nvSpPr>
          <p:cNvPr id="5" name="Footer Placeholder 4"/>
          <p:cNvSpPr>
            <a:spLocks noGrp="1"/>
          </p:cNvSpPr>
          <p:nvPr>
            <p:ph type="ftr" sz="quarter" idx="11"/>
          </p:nvPr>
        </p:nvSpPr>
        <p:spPr/>
        <p:txBody>
          <a:bodyPr/>
          <a:lstStyle/>
          <a:p>
            <a:r>
              <a:rPr lang="en-GB" smtClean="0"/>
              <a:t>G R Davidson</a:t>
            </a:r>
            <a:endParaRPr lang="en-GB"/>
          </a:p>
        </p:txBody>
      </p:sp>
      <p:sp>
        <p:nvSpPr>
          <p:cNvPr id="6" name="Slide Number Placeholder 5"/>
          <p:cNvSpPr>
            <a:spLocks noGrp="1"/>
          </p:cNvSpPr>
          <p:nvPr>
            <p:ph type="sldNum" sz="quarter" idx="12"/>
          </p:nvPr>
        </p:nvSpPr>
        <p:spPr/>
        <p:txBody>
          <a:bodyPr/>
          <a:lstStyle/>
          <a:p>
            <a:fld id="{DEC60EA4-28BE-4436-9F73-4090B429F4F1}" type="slidenum">
              <a:rPr lang="en-GB" smtClean="0"/>
              <a:t>30</a:t>
            </a:fld>
            <a:endParaRPr lang="en-GB"/>
          </a:p>
        </p:txBody>
      </p:sp>
    </p:spTree>
    <p:extLst>
      <p:ext uri="{BB962C8B-B14F-4D97-AF65-F5344CB8AC3E}">
        <p14:creationId xmlns:p14="http://schemas.microsoft.com/office/powerpoint/2010/main" val="38665723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Lac Operon of E. coli</a:t>
            </a:r>
          </a:p>
        </p:txBody>
      </p:sp>
      <p:sp>
        <p:nvSpPr>
          <p:cNvPr id="3" name="Content Placeholder 2"/>
          <p:cNvSpPr>
            <a:spLocks noGrp="1"/>
          </p:cNvSpPr>
          <p:nvPr>
            <p:ph idx="1"/>
          </p:nvPr>
        </p:nvSpPr>
        <p:spPr/>
        <p:txBody>
          <a:bodyPr>
            <a:normAutofit/>
          </a:bodyPr>
          <a:lstStyle/>
          <a:p>
            <a:r>
              <a:rPr lang="en-GB" dirty="0" smtClean="0"/>
              <a:t>However, the </a:t>
            </a:r>
            <a:r>
              <a:rPr lang="el-GR" dirty="0"/>
              <a:t>β</a:t>
            </a:r>
            <a:r>
              <a:rPr lang="en-GB" dirty="0" smtClean="0"/>
              <a:t>-</a:t>
            </a:r>
            <a:r>
              <a:rPr lang="en-GB" dirty="0" err="1" smtClean="0"/>
              <a:t>galactosidase</a:t>
            </a:r>
            <a:r>
              <a:rPr lang="en-GB" dirty="0" smtClean="0"/>
              <a:t> is only produced by the </a:t>
            </a:r>
            <a:r>
              <a:rPr lang="en-GB" i="1" dirty="0" smtClean="0"/>
              <a:t>E. coli</a:t>
            </a:r>
            <a:r>
              <a:rPr lang="en-GB" dirty="0" smtClean="0"/>
              <a:t> when lactose is present.</a:t>
            </a:r>
          </a:p>
          <a:p>
            <a:r>
              <a:rPr lang="en-GB" dirty="0" smtClean="0"/>
              <a:t>When there is no lactose, no enzyme is produced.</a:t>
            </a:r>
          </a:p>
        </p:txBody>
      </p:sp>
      <p:sp>
        <p:nvSpPr>
          <p:cNvPr id="4" name="Date Placeholder 3"/>
          <p:cNvSpPr>
            <a:spLocks noGrp="1"/>
          </p:cNvSpPr>
          <p:nvPr>
            <p:ph type="dt" sz="half" idx="10"/>
          </p:nvPr>
        </p:nvSpPr>
        <p:spPr/>
        <p:txBody>
          <a:bodyPr/>
          <a:lstStyle/>
          <a:p>
            <a:fld id="{EA21F6DF-3082-4644-84DD-A3C5FBA6B3AD}" type="datetime2">
              <a:rPr lang="en-GB" smtClean="0"/>
              <a:t>Wednesday, 20 January 2016</a:t>
            </a:fld>
            <a:endParaRPr lang="en-GB"/>
          </a:p>
        </p:txBody>
      </p:sp>
      <p:sp>
        <p:nvSpPr>
          <p:cNvPr id="5" name="Footer Placeholder 4"/>
          <p:cNvSpPr>
            <a:spLocks noGrp="1"/>
          </p:cNvSpPr>
          <p:nvPr>
            <p:ph type="ftr" sz="quarter" idx="11"/>
          </p:nvPr>
        </p:nvSpPr>
        <p:spPr/>
        <p:txBody>
          <a:bodyPr/>
          <a:lstStyle/>
          <a:p>
            <a:r>
              <a:rPr lang="en-GB" smtClean="0"/>
              <a:t>G R Davidson</a:t>
            </a:r>
            <a:endParaRPr lang="en-GB"/>
          </a:p>
        </p:txBody>
      </p:sp>
      <p:sp>
        <p:nvSpPr>
          <p:cNvPr id="6" name="Slide Number Placeholder 5"/>
          <p:cNvSpPr>
            <a:spLocks noGrp="1"/>
          </p:cNvSpPr>
          <p:nvPr>
            <p:ph type="sldNum" sz="quarter" idx="12"/>
          </p:nvPr>
        </p:nvSpPr>
        <p:spPr/>
        <p:txBody>
          <a:bodyPr/>
          <a:lstStyle/>
          <a:p>
            <a:fld id="{DEC60EA4-28BE-4436-9F73-4090B429F4F1}" type="slidenum">
              <a:rPr lang="en-GB" smtClean="0"/>
              <a:t>31</a:t>
            </a:fld>
            <a:endParaRPr lang="en-GB"/>
          </a:p>
        </p:txBody>
      </p:sp>
    </p:spTree>
    <p:extLst>
      <p:ext uri="{BB962C8B-B14F-4D97-AF65-F5344CB8AC3E}">
        <p14:creationId xmlns:p14="http://schemas.microsoft.com/office/powerpoint/2010/main" val="22496703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Lac Operon of E. coli</a:t>
            </a:r>
          </a:p>
        </p:txBody>
      </p:sp>
      <p:sp>
        <p:nvSpPr>
          <p:cNvPr id="3" name="Content Placeholder 2"/>
          <p:cNvSpPr>
            <a:spLocks noGrp="1"/>
          </p:cNvSpPr>
          <p:nvPr>
            <p:ph idx="1"/>
          </p:nvPr>
        </p:nvSpPr>
        <p:spPr/>
        <p:txBody>
          <a:bodyPr>
            <a:normAutofit/>
          </a:bodyPr>
          <a:lstStyle/>
          <a:p>
            <a:r>
              <a:rPr lang="en-GB" dirty="0" smtClean="0"/>
              <a:t>This would suggest that it is the presence, or absence, of lactose which is responsible for the switching on, or the switching off, of the gene which codes for the enzyme.</a:t>
            </a:r>
          </a:p>
          <a:p>
            <a:r>
              <a:rPr lang="en-GB" dirty="0" smtClean="0"/>
              <a:t>The process of switching on the gene is called </a:t>
            </a:r>
            <a:r>
              <a:rPr lang="en-GB" b="1" u="sng" dirty="0" smtClean="0"/>
              <a:t>enzyme induction</a:t>
            </a:r>
            <a:r>
              <a:rPr lang="en-GB" dirty="0" smtClean="0"/>
              <a:t>.</a:t>
            </a:r>
          </a:p>
          <a:p>
            <a:endParaRPr lang="en-GB" dirty="0"/>
          </a:p>
        </p:txBody>
      </p:sp>
      <p:sp>
        <p:nvSpPr>
          <p:cNvPr id="4" name="Date Placeholder 3"/>
          <p:cNvSpPr>
            <a:spLocks noGrp="1"/>
          </p:cNvSpPr>
          <p:nvPr>
            <p:ph type="dt" sz="half" idx="10"/>
          </p:nvPr>
        </p:nvSpPr>
        <p:spPr/>
        <p:txBody>
          <a:bodyPr/>
          <a:lstStyle/>
          <a:p>
            <a:fld id="{EA21F6DF-3082-4644-84DD-A3C5FBA6B3AD}" type="datetime2">
              <a:rPr lang="en-GB" smtClean="0"/>
              <a:t>Wednesday, 20 January 2016</a:t>
            </a:fld>
            <a:endParaRPr lang="en-GB"/>
          </a:p>
        </p:txBody>
      </p:sp>
      <p:sp>
        <p:nvSpPr>
          <p:cNvPr id="5" name="Footer Placeholder 4"/>
          <p:cNvSpPr>
            <a:spLocks noGrp="1"/>
          </p:cNvSpPr>
          <p:nvPr>
            <p:ph type="ftr" sz="quarter" idx="11"/>
          </p:nvPr>
        </p:nvSpPr>
        <p:spPr/>
        <p:txBody>
          <a:bodyPr/>
          <a:lstStyle/>
          <a:p>
            <a:r>
              <a:rPr lang="en-GB" smtClean="0"/>
              <a:t>G R Davidson</a:t>
            </a:r>
            <a:endParaRPr lang="en-GB"/>
          </a:p>
        </p:txBody>
      </p:sp>
      <p:sp>
        <p:nvSpPr>
          <p:cNvPr id="6" name="Slide Number Placeholder 5"/>
          <p:cNvSpPr>
            <a:spLocks noGrp="1"/>
          </p:cNvSpPr>
          <p:nvPr>
            <p:ph type="sldNum" sz="quarter" idx="12"/>
          </p:nvPr>
        </p:nvSpPr>
        <p:spPr/>
        <p:txBody>
          <a:bodyPr/>
          <a:lstStyle/>
          <a:p>
            <a:fld id="{DEC60EA4-28BE-4436-9F73-4090B429F4F1}" type="slidenum">
              <a:rPr lang="en-GB" smtClean="0"/>
              <a:t>32</a:t>
            </a:fld>
            <a:endParaRPr lang="en-GB"/>
          </a:p>
        </p:txBody>
      </p:sp>
    </p:spTree>
    <p:extLst>
      <p:ext uri="{BB962C8B-B14F-4D97-AF65-F5344CB8AC3E}">
        <p14:creationId xmlns:p14="http://schemas.microsoft.com/office/powerpoint/2010/main" val="21828193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FACE4F4-2A80-4FB7-B65E-25C2B429B4D4}" type="datetime3">
              <a:rPr lang="en-US"/>
              <a:pPr/>
              <a:t>20 January 2016</a:t>
            </a:fld>
            <a:endParaRPr lang="en-US"/>
          </a:p>
        </p:txBody>
      </p:sp>
      <p:sp>
        <p:nvSpPr>
          <p:cNvPr id="5" name="Footer Placeholder 4"/>
          <p:cNvSpPr>
            <a:spLocks noGrp="1"/>
          </p:cNvSpPr>
          <p:nvPr>
            <p:ph type="ftr" sz="quarter" idx="11"/>
          </p:nvPr>
        </p:nvSpPr>
        <p:spPr/>
        <p:txBody>
          <a:bodyPr/>
          <a:lstStyle/>
          <a:p>
            <a:r>
              <a:rPr lang="en-US"/>
              <a:t>G R Davidson</a:t>
            </a:r>
          </a:p>
        </p:txBody>
      </p:sp>
      <p:sp>
        <p:nvSpPr>
          <p:cNvPr id="6" name="Slide Number Placeholder 5"/>
          <p:cNvSpPr>
            <a:spLocks noGrp="1"/>
          </p:cNvSpPr>
          <p:nvPr>
            <p:ph type="sldNum" sz="quarter" idx="12"/>
          </p:nvPr>
        </p:nvSpPr>
        <p:spPr/>
        <p:txBody>
          <a:bodyPr/>
          <a:lstStyle/>
          <a:p>
            <a:fld id="{6642F4DF-7C05-4EAC-AE21-37881E3FE5FC}" type="slidenum">
              <a:rPr lang="en-US"/>
              <a:pPr/>
              <a:t>33</a:t>
            </a:fld>
            <a:endParaRPr lang="en-US"/>
          </a:p>
        </p:txBody>
      </p:sp>
      <p:sp>
        <p:nvSpPr>
          <p:cNvPr id="13314" name="Rectangle 2"/>
          <p:cNvSpPr>
            <a:spLocks noGrp="1" noChangeArrowheads="1"/>
          </p:cNvSpPr>
          <p:nvPr>
            <p:ph type="title"/>
          </p:nvPr>
        </p:nvSpPr>
        <p:spPr/>
        <p:txBody>
          <a:bodyPr/>
          <a:lstStyle/>
          <a:p>
            <a:r>
              <a:rPr lang="en-GB"/>
              <a:t>Enzyme Induction</a:t>
            </a:r>
            <a:endParaRPr lang="en-US"/>
          </a:p>
        </p:txBody>
      </p:sp>
      <p:sp>
        <p:nvSpPr>
          <p:cNvPr id="13315" name="Rectangle 3"/>
          <p:cNvSpPr>
            <a:spLocks noGrp="1" noChangeArrowheads="1"/>
          </p:cNvSpPr>
          <p:nvPr>
            <p:ph type="body" idx="1"/>
          </p:nvPr>
        </p:nvSpPr>
        <p:spPr/>
        <p:txBody>
          <a:bodyPr/>
          <a:lstStyle/>
          <a:p>
            <a:r>
              <a:rPr lang="en-GB" dirty="0"/>
              <a:t>To explain this process, the </a:t>
            </a:r>
            <a:r>
              <a:rPr lang="en-GB" b="1" u="sng" dirty="0"/>
              <a:t>Operon Hypothesis</a:t>
            </a:r>
            <a:r>
              <a:rPr lang="en-GB" dirty="0"/>
              <a:t> has been put forward. </a:t>
            </a:r>
          </a:p>
          <a:p>
            <a:r>
              <a:rPr lang="en-GB" dirty="0"/>
              <a:t>An operon is one or more structural genes and a neighbouring operator gene which can activate the structural gene.</a:t>
            </a:r>
          </a:p>
        </p:txBody>
      </p:sp>
    </p:spTree>
    <p:extLst>
      <p:ext uri="{BB962C8B-B14F-4D97-AF65-F5344CB8AC3E}">
        <p14:creationId xmlns:p14="http://schemas.microsoft.com/office/powerpoint/2010/main" val="11270944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B2BD9CF-477E-4B4D-8385-2CE19F046799}" type="datetime3">
              <a:rPr lang="en-US"/>
              <a:pPr/>
              <a:t>20 January 2016</a:t>
            </a:fld>
            <a:endParaRPr lang="en-US"/>
          </a:p>
        </p:txBody>
      </p:sp>
      <p:sp>
        <p:nvSpPr>
          <p:cNvPr id="5" name="Footer Placeholder 4"/>
          <p:cNvSpPr>
            <a:spLocks noGrp="1"/>
          </p:cNvSpPr>
          <p:nvPr>
            <p:ph type="ftr" sz="quarter" idx="11"/>
          </p:nvPr>
        </p:nvSpPr>
        <p:spPr/>
        <p:txBody>
          <a:bodyPr/>
          <a:lstStyle/>
          <a:p>
            <a:r>
              <a:rPr lang="en-US"/>
              <a:t>G R Davidson</a:t>
            </a:r>
          </a:p>
        </p:txBody>
      </p:sp>
      <p:sp>
        <p:nvSpPr>
          <p:cNvPr id="6" name="Slide Number Placeholder 5"/>
          <p:cNvSpPr>
            <a:spLocks noGrp="1"/>
          </p:cNvSpPr>
          <p:nvPr>
            <p:ph type="sldNum" sz="quarter" idx="12"/>
          </p:nvPr>
        </p:nvSpPr>
        <p:spPr/>
        <p:txBody>
          <a:bodyPr/>
          <a:lstStyle/>
          <a:p>
            <a:fld id="{3D862C1B-50F2-4F86-974C-C2A40F78111E}" type="slidenum">
              <a:rPr lang="en-US"/>
              <a:pPr/>
              <a:t>34</a:t>
            </a:fld>
            <a:endParaRPr lang="en-US"/>
          </a:p>
        </p:txBody>
      </p:sp>
      <p:sp>
        <p:nvSpPr>
          <p:cNvPr id="15362" name="Rectangle 2"/>
          <p:cNvSpPr>
            <a:spLocks noGrp="1" noChangeArrowheads="1"/>
          </p:cNvSpPr>
          <p:nvPr>
            <p:ph type="title"/>
          </p:nvPr>
        </p:nvSpPr>
        <p:spPr/>
        <p:txBody>
          <a:bodyPr/>
          <a:lstStyle/>
          <a:p>
            <a:r>
              <a:rPr lang="en-GB"/>
              <a:t>Enzyme Induction</a:t>
            </a:r>
            <a:endParaRPr lang="en-US"/>
          </a:p>
        </p:txBody>
      </p:sp>
      <p:sp>
        <p:nvSpPr>
          <p:cNvPr id="15363" name="Rectangle 3"/>
          <p:cNvSpPr>
            <a:spLocks noGrp="1" noChangeArrowheads="1"/>
          </p:cNvSpPr>
          <p:nvPr>
            <p:ph type="body" idx="1"/>
          </p:nvPr>
        </p:nvSpPr>
        <p:spPr>
          <a:xfrm>
            <a:off x="457200" y="908050"/>
            <a:ext cx="8229600" cy="4525963"/>
          </a:xfrm>
        </p:spPr>
        <p:txBody>
          <a:bodyPr/>
          <a:lstStyle/>
          <a:p>
            <a:pPr>
              <a:buFont typeface="Webdings" pitchFamily="18" charset="2"/>
              <a:buNone/>
            </a:pPr>
            <a:endParaRPr lang="en-GB"/>
          </a:p>
          <a:p>
            <a:r>
              <a:rPr lang="en-GB"/>
              <a:t>The structural gene is the DNA code for the specific enzyme. </a:t>
            </a:r>
          </a:p>
          <a:p>
            <a:r>
              <a:rPr lang="en-GB"/>
              <a:t>The operator gene switches on and off depending on a repressor molecule which is coded for by a regulator gene found further along the DNA chain. </a:t>
            </a:r>
            <a:endParaRPr lang="en-US"/>
          </a:p>
        </p:txBody>
      </p:sp>
    </p:spTree>
    <p:extLst>
      <p:ext uri="{BB962C8B-B14F-4D97-AF65-F5344CB8AC3E}">
        <p14:creationId xmlns:p14="http://schemas.microsoft.com/office/powerpoint/2010/main" val="3153456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2"/>
          <p:cNvSpPr>
            <a:spLocks noGrp="1"/>
          </p:cNvSpPr>
          <p:nvPr>
            <p:ph type="dt" sz="half" idx="10"/>
          </p:nvPr>
        </p:nvSpPr>
        <p:spPr/>
        <p:txBody>
          <a:bodyPr/>
          <a:lstStyle/>
          <a:p>
            <a:fld id="{B13C50F8-4659-430B-9BB6-41B0CA928D6D}" type="datetime3">
              <a:rPr lang="en-US"/>
              <a:pPr/>
              <a:t>20 January 2016</a:t>
            </a:fld>
            <a:endParaRPr lang="en-US"/>
          </a:p>
        </p:txBody>
      </p:sp>
      <p:sp>
        <p:nvSpPr>
          <p:cNvPr id="26" name="Footer Placeholder 3"/>
          <p:cNvSpPr>
            <a:spLocks noGrp="1"/>
          </p:cNvSpPr>
          <p:nvPr>
            <p:ph type="ftr" sz="quarter" idx="11"/>
          </p:nvPr>
        </p:nvSpPr>
        <p:spPr/>
        <p:txBody>
          <a:bodyPr/>
          <a:lstStyle/>
          <a:p>
            <a:r>
              <a:rPr lang="en-US"/>
              <a:t>G R Davidson</a:t>
            </a:r>
          </a:p>
        </p:txBody>
      </p:sp>
      <p:sp>
        <p:nvSpPr>
          <p:cNvPr id="27" name="Slide Number Placeholder 4"/>
          <p:cNvSpPr>
            <a:spLocks noGrp="1"/>
          </p:cNvSpPr>
          <p:nvPr>
            <p:ph type="sldNum" sz="quarter" idx="12"/>
          </p:nvPr>
        </p:nvSpPr>
        <p:spPr/>
        <p:txBody>
          <a:bodyPr/>
          <a:lstStyle/>
          <a:p>
            <a:fld id="{3B5A3634-F8FC-4195-A201-9B87965114A5}" type="slidenum">
              <a:rPr lang="en-US"/>
              <a:pPr/>
              <a:t>35</a:t>
            </a:fld>
            <a:endParaRPr lang="en-US"/>
          </a:p>
        </p:txBody>
      </p:sp>
      <p:sp>
        <p:nvSpPr>
          <p:cNvPr id="18444" name="Rectangle 12"/>
          <p:cNvSpPr>
            <a:spLocks noGrp="1" noChangeArrowheads="1"/>
          </p:cNvSpPr>
          <p:nvPr>
            <p:ph type="title"/>
          </p:nvPr>
        </p:nvSpPr>
        <p:spPr/>
        <p:txBody>
          <a:bodyPr/>
          <a:lstStyle/>
          <a:p>
            <a:r>
              <a:rPr lang="en-GB" sz="2400" b="1" dirty="0"/>
              <a:t>Effect of repressor in absence of lactose</a:t>
            </a:r>
            <a:endParaRPr lang="en-US" sz="2400" b="1" dirty="0"/>
          </a:p>
        </p:txBody>
      </p:sp>
      <p:grpSp>
        <p:nvGrpSpPr>
          <p:cNvPr id="7" name="Group 6"/>
          <p:cNvGrpSpPr/>
          <p:nvPr/>
        </p:nvGrpSpPr>
        <p:grpSpPr>
          <a:xfrm>
            <a:off x="5741988" y="2282825"/>
            <a:ext cx="1368425" cy="506413"/>
            <a:chOff x="5741988" y="2282825"/>
            <a:chExt cx="1368425" cy="506413"/>
          </a:xfrm>
        </p:grpSpPr>
        <p:sp>
          <p:nvSpPr>
            <p:cNvPr id="18484" name="Text Box 52"/>
            <p:cNvSpPr txBox="1">
              <a:spLocks noChangeArrowheads="1"/>
            </p:cNvSpPr>
            <p:nvPr/>
          </p:nvSpPr>
          <p:spPr bwMode="auto">
            <a:xfrm>
              <a:off x="5864225" y="2282825"/>
              <a:ext cx="1136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dirty="0">
                  <a:latin typeface="Comic Sans MS" pitchFamily="66" charset="0"/>
                </a:rPr>
                <a:t>OPERON</a:t>
              </a:r>
              <a:endParaRPr lang="en-US" dirty="0">
                <a:latin typeface="Comic Sans MS" pitchFamily="66" charset="0"/>
              </a:endParaRPr>
            </a:p>
          </p:txBody>
        </p:sp>
        <p:sp>
          <p:nvSpPr>
            <p:cNvPr id="18483" name="AutoShape 51"/>
            <p:cNvSpPr>
              <a:spLocks/>
            </p:cNvSpPr>
            <p:nvPr/>
          </p:nvSpPr>
          <p:spPr bwMode="auto">
            <a:xfrm rot="16200000">
              <a:off x="6318251" y="1997075"/>
              <a:ext cx="215900" cy="1368425"/>
            </a:xfrm>
            <a:prstGeom prst="rightBrace">
              <a:avLst>
                <a:gd name="adj1" fmla="val 5281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8476" name="Text Box 44"/>
          <p:cNvSpPr txBox="1">
            <a:spLocks noChangeArrowheads="1"/>
          </p:cNvSpPr>
          <p:nvPr/>
        </p:nvSpPr>
        <p:spPr bwMode="auto">
          <a:xfrm>
            <a:off x="6586538" y="3094038"/>
            <a:ext cx="19399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dirty="0">
                <a:latin typeface="Comic Sans MS" pitchFamily="66" charset="0"/>
              </a:rPr>
              <a:t>Structural gene </a:t>
            </a:r>
          </a:p>
          <a:p>
            <a:pPr algn="ctr"/>
            <a:r>
              <a:rPr lang="en-GB" dirty="0">
                <a:latin typeface="Comic Sans MS" pitchFamily="66" charset="0"/>
              </a:rPr>
              <a:t>‘switched off’</a:t>
            </a:r>
            <a:endParaRPr lang="en-US" dirty="0">
              <a:latin typeface="Comic Sans MS" pitchFamily="66" charset="0"/>
            </a:endParaRPr>
          </a:p>
        </p:txBody>
      </p:sp>
      <p:grpSp>
        <p:nvGrpSpPr>
          <p:cNvPr id="10" name="Group 9"/>
          <p:cNvGrpSpPr/>
          <p:nvPr/>
        </p:nvGrpSpPr>
        <p:grpSpPr>
          <a:xfrm>
            <a:off x="6354763" y="3797300"/>
            <a:ext cx="2279650" cy="1941513"/>
            <a:chOff x="6354763" y="3797300"/>
            <a:chExt cx="2279650" cy="1941513"/>
          </a:xfrm>
        </p:grpSpPr>
        <p:sp>
          <p:nvSpPr>
            <p:cNvPr id="18475" name="Line 43"/>
            <p:cNvSpPr>
              <a:spLocks noChangeShapeType="1"/>
            </p:cNvSpPr>
            <p:nvPr/>
          </p:nvSpPr>
          <p:spPr bwMode="auto">
            <a:xfrm>
              <a:off x="7470775" y="3797300"/>
              <a:ext cx="144463" cy="1152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74" name="Text Box 42"/>
            <p:cNvSpPr txBox="1">
              <a:spLocks noChangeArrowheads="1"/>
            </p:cNvSpPr>
            <p:nvPr/>
          </p:nvSpPr>
          <p:spPr bwMode="auto">
            <a:xfrm>
              <a:off x="6354763" y="5097463"/>
              <a:ext cx="2279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dirty="0">
                  <a:latin typeface="Comic Sans MS" pitchFamily="66" charset="0"/>
                </a:rPr>
                <a:t>No </a:t>
              </a:r>
              <a:r>
                <a:rPr lang="el-GR" dirty="0">
                  <a:latin typeface="Comic Sans MS" pitchFamily="66" charset="0"/>
                </a:rPr>
                <a:t>β</a:t>
              </a:r>
              <a:r>
                <a:rPr lang="en-GB" dirty="0">
                  <a:latin typeface="Comic Sans MS" pitchFamily="66" charset="0"/>
                </a:rPr>
                <a:t>-</a:t>
              </a:r>
              <a:r>
                <a:rPr lang="en-GB" dirty="0" err="1">
                  <a:latin typeface="Comic Sans MS" pitchFamily="66" charset="0"/>
                </a:rPr>
                <a:t>galactosidase</a:t>
              </a:r>
              <a:r>
                <a:rPr lang="en-GB" dirty="0">
                  <a:latin typeface="Comic Sans MS" pitchFamily="66" charset="0"/>
                </a:rPr>
                <a:t> </a:t>
              </a:r>
            </a:p>
            <a:p>
              <a:pPr algn="ctr"/>
              <a:r>
                <a:rPr lang="en-GB" dirty="0">
                  <a:latin typeface="Comic Sans MS" pitchFamily="66" charset="0"/>
                </a:rPr>
                <a:t>produced</a:t>
              </a:r>
              <a:endParaRPr lang="en-US" dirty="0">
                <a:latin typeface="Comic Sans MS" pitchFamily="66" charset="0"/>
              </a:endParaRPr>
            </a:p>
          </p:txBody>
        </p:sp>
      </p:grpSp>
      <p:grpSp>
        <p:nvGrpSpPr>
          <p:cNvPr id="9" name="Group 8"/>
          <p:cNvGrpSpPr/>
          <p:nvPr/>
        </p:nvGrpSpPr>
        <p:grpSpPr>
          <a:xfrm>
            <a:off x="3252788" y="3148013"/>
            <a:ext cx="3333750" cy="2370137"/>
            <a:chOff x="3252788" y="3148013"/>
            <a:chExt cx="3333750" cy="2370137"/>
          </a:xfrm>
        </p:grpSpPr>
        <p:sp>
          <p:nvSpPr>
            <p:cNvPr id="18480" name="AutoShape 48"/>
            <p:cNvSpPr>
              <a:spLocks noChangeArrowheads="1"/>
            </p:cNvSpPr>
            <p:nvPr/>
          </p:nvSpPr>
          <p:spPr bwMode="auto">
            <a:xfrm rot="10800000">
              <a:off x="5670550" y="3148013"/>
              <a:ext cx="431800" cy="360362"/>
            </a:xfrm>
            <a:prstGeom prst="homePlate">
              <a:avLst>
                <a:gd name="adj" fmla="val 29956"/>
              </a:avLst>
            </a:prstGeom>
            <a:gradFill rotWithShape="1">
              <a:gsLst>
                <a:gs pos="0">
                  <a:srgbClr val="3366FF">
                    <a:gamma/>
                    <a:shade val="46275"/>
                    <a:invGamma/>
                  </a:srgbClr>
                </a:gs>
                <a:gs pos="50000">
                  <a:srgbClr val="3366FF"/>
                </a:gs>
                <a:gs pos="100000">
                  <a:srgbClr val="3366FF">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just"/>
              <a:endParaRPr lang="en-US">
                <a:latin typeface="Comic Sans MS" pitchFamily="66" charset="0"/>
              </a:endParaRPr>
            </a:p>
          </p:txBody>
        </p:sp>
        <p:sp>
          <p:nvSpPr>
            <p:cNvPr id="18479" name="Text Box 47"/>
            <p:cNvSpPr txBox="1">
              <a:spLocks noChangeArrowheads="1"/>
            </p:cNvSpPr>
            <p:nvPr/>
          </p:nvSpPr>
          <p:spPr bwMode="auto">
            <a:xfrm>
              <a:off x="4217988" y="3521075"/>
              <a:ext cx="2368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dirty="0">
                  <a:latin typeface="Comic Sans MS" pitchFamily="66" charset="0"/>
                </a:rPr>
                <a:t>Repressor combines </a:t>
              </a:r>
            </a:p>
            <a:p>
              <a:pPr algn="ctr"/>
              <a:r>
                <a:rPr lang="en-GB" dirty="0">
                  <a:latin typeface="Comic Sans MS" pitchFamily="66" charset="0"/>
                </a:rPr>
                <a:t>with operator</a:t>
              </a:r>
              <a:endParaRPr lang="en-US" dirty="0">
                <a:latin typeface="Comic Sans MS" pitchFamily="66" charset="0"/>
              </a:endParaRPr>
            </a:p>
          </p:txBody>
        </p:sp>
        <p:sp>
          <p:nvSpPr>
            <p:cNvPr id="18473" name="Freeform 41"/>
            <p:cNvSpPr>
              <a:spLocks/>
            </p:cNvSpPr>
            <p:nvPr/>
          </p:nvSpPr>
          <p:spPr bwMode="auto">
            <a:xfrm rot="-5173105">
              <a:off x="3829051" y="3430587"/>
              <a:ext cx="1511300" cy="2663825"/>
            </a:xfrm>
            <a:custGeom>
              <a:avLst/>
              <a:gdLst>
                <a:gd name="T0" fmla="*/ 0 w 453"/>
                <a:gd name="T1" fmla="*/ 0 h 862"/>
                <a:gd name="T2" fmla="*/ 90 w 453"/>
                <a:gd name="T3" fmla="*/ 681 h 862"/>
                <a:gd name="T4" fmla="*/ 453 w 453"/>
                <a:gd name="T5" fmla="*/ 862 h 862"/>
              </a:gdLst>
              <a:ahLst/>
              <a:cxnLst>
                <a:cxn ang="0">
                  <a:pos x="T0" y="T1"/>
                </a:cxn>
                <a:cxn ang="0">
                  <a:pos x="T2" y="T3"/>
                </a:cxn>
                <a:cxn ang="0">
                  <a:pos x="T4" y="T5"/>
                </a:cxn>
              </a:cxnLst>
              <a:rect l="0" t="0" r="r" b="b"/>
              <a:pathLst>
                <a:path w="453" h="862">
                  <a:moveTo>
                    <a:pt x="0" y="0"/>
                  </a:moveTo>
                  <a:cubicBezTo>
                    <a:pt x="7" y="269"/>
                    <a:pt x="15" y="538"/>
                    <a:pt x="90" y="681"/>
                  </a:cubicBezTo>
                  <a:cubicBezTo>
                    <a:pt x="165" y="824"/>
                    <a:pt x="385" y="832"/>
                    <a:pt x="453" y="862"/>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3" name="Group 2"/>
          <p:cNvGrpSpPr/>
          <p:nvPr/>
        </p:nvGrpSpPr>
        <p:grpSpPr>
          <a:xfrm>
            <a:off x="34925" y="2809875"/>
            <a:ext cx="8299450" cy="366713"/>
            <a:chOff x="34925" y="2809875"/>
            <a:chExt cx="8299450" cy="366713"/>
          </a:xfrm>
        </p:grpSpPr>
        <p:sp>
          <p:nvSpPr>
            <p:cNvPr id="18468" name="Text Box 36"/>
            <p:cNvSpPr txBox="1">
              <a:spLocks noChangeArrowheads="1"/>
            </p:cNvSpPr>
            <p:nvPr/>
          </p:nvSpPr>
          <p:spPr bwMode="auto">
            <a:xfrm>
              <a:off x="34925" y="2809875"/>
              <a:ext cx="1316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dirty="0">
                  <a:latin typeface="Comic Sans MS" pitchFamily="66" charset="0"/>
                </a:rPr>
                <a:t>DNA chain</a:t>
              </a:r>
              <a:endParaRPr lang="en-US" dirty="0">
                <a:latin typeface="Comic Sans MS" pitchFamily="66" charset="0"/>
              </a:endParaRPr>
            </a:p>
          </p:txBody>
        </p:sp>
        <p:grpSp>
          <p:nvGrpSpPr>
            <p:cNvPr id="2" name="Group 1"/>
            <p:cNvGrpSpPr/>
            <p:nvPr/>
          </p:nvGrpSpPr>
          <p:grpSpPr>
            <a:xfrm>
              <a:off x="989013" y="2860675"/>
              <a:ext cx="7345362" cy="287338"/>
              <a:chOff x="989013" y="2860675"/>
              <a:chExt cx="7345362" cy="287338"/>
            </a:xfrm>
          </p:grpSpPr>
          <p:sp>
            <p:nvSpPr>
              <p:cNvPr id="18482" name="Rectangle 50"/>
              <p:cNvSpPr>
                <a:spLocks noChangeArrowheads="1"/>
              </p:cNvSpPr>
              <p:nvPr/>
            </p:nvSpPr>
            <p:spPr bwMode="auto">
              <a:xfrm>
                <a:off x="6102350" y="2860675"/>
                <a:ext cx="1008063" cy="287338"/>
              </a:xfrm>
              <a:prstGeom prst="rect">
                <a:avLst/>
              </a:prstGeom>
              <a:solidFill>
                <a:srgbClr val="FC7D6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81" name="Rectangle 49"/>
              <p:cNvSpPr>
                <a:spLocks noChangeArrowheads="1"/>
              </p:cNvSpPr>
              <p:nvPr/>
            </p:nvSpPr>
            <p:spPr bwMode="auto">
              <a:xfrm>
                <a:off x="5741988" y="2860675"/>
                <a:ext cx="360362" cy="287338"/>
              </a:xfrm>
              <a:prstGeom prst="rect">
                <a:avLst/>
              </a:prstGeom>
              <a:solidFill>
                <a:srgbClr val="FAFCA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478" name="Line 46"/>
              <p:cNvSpPr>
                <a:spLocks noChangeShapeType="1"/>
              </p:cNvSpPr>
              <p:nvPr/>
            </p:nvSpPr>
            <p:spPr bwMode="auto">
              <a:xfrm>
                <a:off x="989013" y="2860675"/>
                <a:ext cx="7345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77" name="Line 45"/>
              <p:cNvSpPr>
                <a:spLocks noChangeShapeType="1"/>
              </p:cNvSpPr>
              <p:nvPr/>
            </p:nvSpPr>
            <p:spPr bwMode="auto">
              <a:xfrm>
                <a:off x="989013" y="3148013"/>
                <a:ext cx="7345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70" name="Rectangle 38"/>
              <p:cNvSpPr>
                <a:spLocks noChangeArrowheads="1"/>
              </p:cNvSpPr>
              <p:nvPr/>
            </p:nvSpPr>
            <p:spPr bwMode="auto">
              <a:xfrm>
                <a:off x="1638300" y="2860675"/>
                <a:ext cx="576263" cy="2873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4" name="Group 3"/>
          <p:cNvGrpSpPr/>
          <p:nvPr/>
        </p:nvGrpSpPr>
        <p:grpSpPr>
          <a:xfrm>
            <a:off x="1328738" y="1484313"/>
            <a:ext cx="1216025" cy="1439862"/>
            <a:chOff x="1328738" y="1484313"/>
            <a:chExt cx="1216025" cy="1439862"/>
          </a:xfrm>
        </p:grpSpPr>
        <p:sp>
          <p:nvSpPr>
            <p:cNvPr id="18466" name="Text Box 34"/>
            <p:cNvSpPr txBox="1">
              <a:spLocks noChangeArrowheads="1"/>
            </p:cNvSpPr>
            <p:nvPr/>
          </p:nvSpPr>
          <p:spPr bwMode="auto">
            <a:xfrm>
              <a:off x="1328738" y="1484313"/>
              <a:ext cx="1216025" cy="64770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dirty="0">
                  <a:latin typeface="Comic Sans MS" pitchFamily="66" charset="0"/>
                </a:rPr>
                <a:t>Regulator</a:t>
              </a:r>
            </a:p>
            <a:p>
              <a:pPr algn="ctr"/>
              <a:r>
                <a:rPr lang="en-GB" dirty="0">
                  <a:latin typeface="Comic Sans MS" pitchFamily="66" charset="0"/>
                </a:rPr>
                <a:t> gene</a:t>
              </a:r>
              <a:endParaRPr lang="en-US" dirty="0">
                <a:latin typeface="Comic Sans MS" pitchFamily="66" charset="0"/>
              </a:endParaRPr>
            </a:p>
          </p:txBody>
        </p:sp>
        <p:sp>
          <p:nvSpPr>
            <p:cNvPr id="18467" name="Line 35"/>
            <p:cNvSpPr>
              <a:spLocks noChangeShapeType="1"/>
            </p:cNvSpPr>
            <p:nvPr/>
          </p:nvSpPr>
          <p:spPr bwMode="auto">
            <a:xfrm>
              <a:off x="1908175" y="2133600"/>
              <a:ext cx="0" cy="7905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5" name="Group 4"/>
          <p:cNvGrpSpPr/>
          <p:nvPr/>
        </p:nvGrpSpPr>
        <p:grpSpPr>
          <a:xfrm>
            <a:off x="4427538" y="1484313"/>
            <a:ext cx="1439862" cy="1512887"/>
            <a:chOff x="4427538" y="1484313"/>
            <a:chExt cx="1439862" cy="1512887"/>
          </a:xfrm>
        </p:grpSpPr>
        <p:sp>
          <p:nvSpPr>
            <p:cNvPr id="18487" name="Text Box 55"/>
            <p:cNvSpPr txBox="1">
              <a:spLocks noChangeArrowheads="1"/>
            </p:cNvSpPr>
            <p:nvPr/>
          </p:nvSpPr>
          <p:spPr bwMode="auto">
            <a:xfrm>
              <a:off x="4427538" y="1484313"/>
              <a:ext cx="1185862" cy="64770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dirty="0">
                  <a:latin typeface="Comic Sans MS" pitchFamily="66" charset="0"/>
                </a:rPr>
                <a:t>Operator</a:t>
              </a:r>
            </a:p>
            <a:p>
              <a:pPr algn="ctr"/>
              <a:r>
                <a:rPr lang="en-GB" dirty="0">
                  <a:latin typeface="Comic Sans MS" pitchFamily="66" charset="0"/>
                </a:rPr>
                <a:t> gene</a:t>
              </a:r>
              <a:endParaRPr lang="en-US" dirty="0">
                <a:latin typeface="Comic Sans MS" pitchFamily="66" charset="0"/>
              </a:endParaRPr>
            </a:p>
          </p:txBody>
        </p:sp>
        <p:sp>
          <p:nvSpPr>
            <p:cNvPr id="18486" name="Line 54"/>
            <p:cNvSpPr>
              <a:spLocks noChangeShapeType="1"/>
            </p:cNvSpPr>
            <p:nvPr/>
          </p:nvSpPr>
          <p:spPr bwMode="auto">
            <a:xfrm>
              <a:off x="5219700" y="2133600"/>
              <a:ext cx="647700"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6" name="Group 5"/>
          <p:cNvGrpSpPr/>
          <p:nvPr/>
        </p:nvGrpSpPr>
        <p:grpSpPr>
          <a:xfrm>
            <a:off x="6946900" y="1486525"/>
            <a:ext cx="1657548" cy="1510675"/>
            <a:chOff x="6946900" y="1486525"/>
            <a:chExt cx="1657548" cy="1510675"/>
          </a:xfrm>
        </p:grpSpPr>
        <p:sp>
          <p:nvSpPr>
            <p:cNvPr id="18485" name="Line 53"/>
            <p:cNvSpPr>
              <a:spLocks noChangeShapeType="1"/>
            </p:cNvSpPr>
            <p:nvPr/>
          </p:nvSpPr>
          <p:spPr bwMode="auto">
            <a:xfrm flipH="1">
              <a:off x="6946900" y="2133600"/>
              <a:ext cx="936625"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 name="Text Box 55"/>
            <p:cNvSpPr txBox="1">
              <a:spLocks noChangeArrowheads="1"/>
            </p:cNvSpPr>
            <p:nvPr/>
          </p:nvSpPr>
          <p:spPr bwMode="auto">
            <a:xfrm>
              <a:off x="7280046" y="1486525"/>
              <a:ext cx="1324402" cy="646331"/>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dirty="0" smtClean="0">
                  <a:latin typeface="Comic Sans MS" pitchFamily="66" charset="0"/>
                </a:rPr>
                <a:t>Structural</a:t>
              </a:r>
              <a:endParaRPr lang="en-GB" dirty="0">
                <a:latin typeface="Comic Sans MS" pitchFamily="66" charset="0"/>
              </a:endParaRPr>
            </a:p>
            <a:p>
              <a:pPr algn="ctr"/>
              <a:r>
                <a:rPr lang="en-GB" dirty="0">
                  <a:latin typeface="Comic Sans MS" pitchFamily="66" charset="0"/>
                </a:rPr>
                <a:t> gene</a:t>
              </a:r>
              <a:endParaRPr lang="en-US" dirty="0">
                <a:latin typeface="Comic Sans MS" pitchFamily="66" charset="0"/>
              </a:endParaRPr>
            </a:p>
          </p:txBody>
        </p:sp>
      </p:grpSp>
      <p:sp>
        <p:nvSpPr>
          <p:cNvPr id="29" name="Line 53"/>
          <p:cNvSpPr>
            <a:spLocks noChangeShapeType="1"/>
          </p:cNvSpPr>
          <p:nvPr/>
        </p:nvSpPr>
        <p:spPr bwMode="auto">
          <a:xfrm flipH="1">
            <a:off x="9809956" y="2116062"/>
            <a:ext cx="936625"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8" name="Group 7"/>
          <p:cNvGrpSpPr/>
          <p:nvPr/>
        </p:nvGrpSpPr>
        <p:grpSpPr>
          <a:xfrm>
            <a:off x="296165" y="3148013"/>
            <a:ext cx="2781998" cy="3091253"/>
            <a:chOff x="296165" y="3148013"/>
            <a:chExt cx="2781998" cy="3091253"/>
          </a:xfrm>
        </p:grpSpPr>
        <p:sp>
          <p:nvSpPr>
            <p:cNvPr id="18472" name="AutoShape 40"/>
            <p:cNvSpPr>
              <a:spLocks noChangeArrowheads="1"/>
            </p:cNvSpPr>
            <p:nvPr/>
          </p:nvSpPr>
          <p:spPr bwMode="auto">
            <a:xfrm rot="10800000">
              <a:off x="2646363" y="5237163"/>
              <a:ext cx="431800" cy="360362"/>
            </a:xfrm>
            <a:prstGeom prst="homePlate">
              <a:avLst>
                <a:gd name="adj" fmla="val 29956"/>
              </a:avLst>
            </a:prstGeom>
            <a:gradFill rotWithShape="1">
              <a:gsLst>
                <a:gs pos="0">
                  <a:srgbClr val="3366FF">
                    <a:gamma/>
                    <a:shade val="46275"/>
                    <a:invGamma/>
                  </a:srgbClr>
                </a:gs>
                <a:gs pos="50000">
                  <a:srgbClr val="3366FF"/>
                </a:gs>
                <a:gs pos="100000">
                  <a:srgbClr val="3366FF">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just"/>
              <a:endParaRPr lang="en-US">
                <a:latin typeface="Comic Sans MS" pitchFamily="66" charset="0"/>
              </a:endParaRPr>
            </a:p>
          </p:txBody>
        </p:sp>
        <p:sp>
          <p:nvSpPr>
            <p:cNvPr id="18471" name="Freeform 39"/>
            <p:cNvSpPr>
              <a:spLocks/>
            </p:cNvSpPr>
            <p:nvPr/>
          </p:nvSpPr>
          <p:spPr bwMode="auto">
            <a:xfrm>
              <a:off x="1936750" y="3148013"/>
              <a:ext cx="636588" cy="2162175"/>
            </a:xfrm>
            <a:custGeom>
              <a:avLst/>
              <a:gdLst>
                <a:gd name="T0" fmla="*/ 0 w 453"/>
                <a:gd name="T1" fmla="*/ 0 h 862"/>
                <a:gd name="T2" fmla="*/ 90 w 453"/>
                <a:gd name="T3" fmla="*/ 681 h 862"/>
                <a:gd name="T4" fmla="*/ 453 w 453"/>
                <a:gd name="T5" fmla="*/ 862 h 862"/>
              </a:gdLst>
              <a:ahLst/>
              <a:cxnLst>
                <a:cxn ang="0">
                  <a:pos x="T0" y="T1"/>
                </a:cxn>
                <a:cxn ang="0">
                  <a:pos x="T2" y="T3"/>
                </a:cxn>
                <a:cxn ang="0">
                  <a:pos x="T4" y="T5"/>
                </a:cxn>
              </a:cxnLst>
              <a:rect l="0" t="0" r="r" b="b"/>
              <a:pathLst>
                <a:path w="453" h="862">
                  <a:moveTo>
                    <a:pt x="0" y="0"/>
                  </a:moveTo>
                  <a:cubicBezTo>
                    <a:pt x="7" y="269"/>
                    <a:pt x="15" y="538"/>
                    <a:pt x="90" y="681"/>
                  </a:cubicBezTo>
                  <a:cubicBezTo>
                    <a:pt x="165" y="824"/>
                    <a:pt x="385" y="832"/>
                    <a:pt x="453" y="862"/>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 name="Text Box 47"/>
            <p:cNvSpPr txBox="1">
              <a:spLocks noChangeArrowheads="1"/>
            </p:cNvSpPr>
            <p:nvPr/>
          </p:nvSpPr>
          <p:spPr bwMode="auto">
            <a:xfrm>
              <a:off x="296165" y="5315936"/>
              <a:ext cx="222689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dirty="0" smtClean="0">
                  <a:latin typeface="Comic Sans MS" pitchFamily="66" charset="0"/>
                </a:rPr>
                <a:t>Regulator gene </a:t>
              </a:r>
            </a:p>
            <a:p>
              <a:pPr algn="ctr"/>
              <a:r>
                <a:rPr lang="en-GB" dirty="0" smtClean="0">
                  <a:latin typeface="Comic Sans MS" pitchFamily="66" charset="0"/>
                </a:rPr>
                <a:t>codes for the </a:t>
              </a:r>
            </a:p>
            <a:p>
              <a:pPr algn="ctr"/>
              <a:r>
                <a:rPr lang="en-GB" dirty="0" smtClean="0">
                  <a:latin typeface="Comic Sans MS" pitchFamily="66" charset="0"/>
                </a:rPr>
                <a:t>repressor molecule</a:t>
              </a:r>
              <a:endParaRPr lang="en-US" dirty="0">
                <a:latin typeface="Comic Sans MS" pitchFamily="66" charset="0"/>
              </a:endParaRPr>
            </a:p>
          </p:txBody>
        </p:sp>
      </p:grpSp>
    </p:spTree>
    <p:extLst>
      <p:ext uri="{BB962C8B-B14F-4D97-AF65-F5344CB8AC3E}">
        <p14:creationId xmlns:p14="http://schemas.microsoft.com/office/powerpoint/2010/main" val="31187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nodeType="clickEffect">
                                  <p:stCondLst>
                                    <p:cond delay="0"/>
                                  </p:stCondLst>
                                  <p:childTnLst>
                                    <p:animEffect transition="out" filter="wipe(down)">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8476"/>
                                        </p:tgtEl>
                                        <p:attrNameLst>
                                          <p:attrName>style.visibility</p:attrName>
                                        </p:attrNameLst>
                                      </p:cBhvr>
                                      <p:to>
                                        <p:strVal val="visible"/>
                                      </p:to>
                                    </p:set>
                                    <p:animEffect transition="in" filter="wipe(up)">
                                      <p:cBhvr>
                                        <p:cTn id="47" dur="500"/>
                                        <p:tgtEl>
                                          <p:spTgt spid="1847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7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Date Placeholder 2"/>
          <p:cNvSpPr>
            <a:spLocks noGrp="1"/>
          </p:cNvSpPr>
          <p:nvPr>
            <p:ph type="dt" sz="half" idx="10"/>
          </p:nvPr>
        </p:nvSpPr>
        <p:spPr/>
        <p:txBody>
          <a:bodyPr/>
          <a:lstStyle/>
          <a:p>
            <a:fld id="{E8B7D040-86CF-4DFD-8568-3445F508C72C}" type="datetime3">
              <a:rPr lang="en-US"/>
              <a:pPr/>
              <a:t>20 January 2016</a:t>
            </a:fld>
            <a:endParaRPr lang="en-US"/>
          </a:p>
        </p:txBody>
      </p:sp>
      <p:sp>
        <p:nvSpPr>
          <p:cNvPr id="58" name="Footer Placeholder 3"/>
          <p:cNvSpPr>
            <a:spLocks noGrp="1"/>
          </p:cNvSpPr>
          <p:nvPr>
            <p:ph type="ftr" sz="quarter" idx="11"/>
          </p:nvPr>
        </p:nvSpPr>
        <p:spPr/>
        <p:txBody>
          <a:bodyPr/>
          <a:lstStyle/>
          <a:p>
            <a:r>
              <a:rPr lang="en-US"/>
              <a:t>G R Davidson</a:t>
            </a:r>
          </a:p>
        </p:txBody>
      </p:sp>
      <p:sp>
        <p:nvSpPr>
          <p:cNvPr id="59" name="Slide Number Placeholder 4"/>
          <p:cNvSpPr>
            <a:spLocks noGrp="1"/>
          </p:cNvSpPr>
          <p:nvPr>
            <p:ph type="sldNum" sz="quarter" idx="12"/>
          </p:nvPr>
        </p:nvSpPr>
        <p:spPr/>
        <p:txBody>
          <a:bodyPr/>
          <a:lstStyle/>
          <a:p>
            <a:fld id="{ACD36EC9-9A0E-4924-ADBA-7A2074666EC9}" type="slidenum">
              <a:rPr lang="en-US"/>
              <a:pPr/>
              <a:t>36</a:t>
            </a:fld>
            <a:endParaRPr lang="en-US"/>
          </a:p>
        </p:txBody>
      </p:sp>
      <p:sp>
        <p:nvSpPr>
          <p:cNvPr id="20482" name="Rectangle 2"/>
          <p:cNvSpPr>
            <a:spLocks noGrp="1" noChangeArrowheads="1"/>
          </p:cNvSpPr>
          <p:nvPr>
            <p:ph type="title"/>
          </p:nvPr>
        </p:nvSpPr>
        <p:spPr>
          <a:xfrm>
            <a:off x="457200" y="115888"/>
            <a:ext cx="8229600" cy="725487"/>
          </a:xfrm>
        </p:spPr>
        <p:txBody>
          <a:bodyPr/>
          <a:lstStyle/>
          <a:p>
            <a:r>
              <a:rPr lang="en-GB" sz="2400" b="1"/>
              <a:t>Effect of repressor in presence of lactose</a:t>
            </a:r>
            <a:endParaRPr lang="en-US" sz="2400" b="1"/>
          </a:p>
        </p:txBody>
      </p:sp>
      <p:sp>
        <p:nvSpPr>
          <p:cNvPr id="20622" name="Text Box 142"/>
          <p:cNvSpPr txBox="1">
            <a:spLocks noChangeArrowheads="1"/>
          </p:cNvSpPr>
          <p:nvPr/>
        </p:nvSpPr>
        <p:spPr bwMode="auto">
          <a:xfrm>
            <a:off x="5010150" y="2622550"/>
            <a:ext cx="11795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atin typeface="Comic Sans MS" pitchFamily="66" charset="0"/>
              </a:rPr>
              <a:t>Operator</a:t>
            </a:r>
          </a:p>
          <a:p>
            <a:pPr algn="ctr"/>
            <a:r>
              <a:rPr lang="en-GB">
                <a:latin typeface="Comic Sans MS" pitchFamily="66" charset="0"/>
              </a:rPr>
              <a:t> free</a:t>
            </a:r>
            <a:endParaRPr lang="en-US">
              <a:latin typeface="Comic Sans MS" pitchFamily="66" charset="0"/>
            </a:endParaRPr>
          </a:p>
        </p:txBody>
      </p:sp>
      <p:grpSp>
        <p:nvGrpSpPr>
          <p:cNvPr id="10" name="Group 9"/>
          <p:cNvGrpSpPr/>
          <p:nvPr/>
        </p:nvGrpSpPr>
        <p:grpSpPr>
          <a:xfrm>
            <a:off x="2484438" y="4365625"/>
            <a:ext cx="1008062" cy="1735138"/>
            <a:chOff x="2484438" y="4365625"/>
            <a:chExt cx="1008062" cy="1735138"/>
          </a:xfrm>
        </p:grpSpPr>
        <p:sp>
          <p:nvSpPr>
            <p:cNvPr id="20618" name="Line 138"/>
            <p:cNvSpPr>
              <a:spLocks noChangeShapeType="1"/>
            </p:cNvSpPr>
            <p:nvPr/>
          </p:nvSpPr>
          <p:spPr bwMode="auto">
            <a:xfrm flipV="1">
              <a:off x="2843213" y="4365625"/>
              <a:ext cx="649287"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9" name="Group 8"/>
            <p:cNvGrpSpPr/>
            <p:nvPr/>
          </p:nvGrpSpPr>
          <p:grpSpPr>
            <a:xfrm>
              <a:off x="2484438" y="4941888"/>
              <a:ext cx="338137" cy="1158875"/>
              <a:chOff x="2484438" y="4941888"/>
              <a:chExt cx="338137" cy="1158875"/>
            </a:xfrm>
          </p:grpSpPr>
          <p:sp>
            <p:nvSpPr>
              <p:cNvPr id="20616" name="AutoShape 136"/>
              <p:cNvSpPr>
                <a:spLocks noChangeArrowheads="1"/>
              </p:cNvSpPr>
              <p:nvPr/>
            </p:nvSpPr>
            <p:spPr bwMode="auto">
              <a:xfrm rot="80878250">
                <a:off x="2376487" y="5654676"/>
                <a:ext cx="576263" cy="315912"/>
              </a:xfrm>
              <a:prstGeom prst="hexagon">
                <a:avLst>
                  <a:gd name="adj" fmla="val 45603"/>
                  <a:gd name="vf" fmla="val 115470"/>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15" name="AutoShape 135"/>
              <p:cNvSpPr>
                <a:spLocks noChangeArrowheads="1"/>
              </p:cNvSpPr>
              <p:nvPr/>
            </p:nvSpPr>
            <p:spPr bwMode="auto">
              <a:xfrm rot="80878250">
                <a:off x="2354263" y="5072063"/>
                <a:ext cx="576262" cy="315912"/>
              </a:xfrm>
              <a:prstGeom prst="hexagon">
                <a:avLst>
                  <a:gd name="adj" fmla="val 45603"/>
                  <a:gd name="vf" fmla="val 115470"/>
                </a:avLst>
              </a:prstGeom>
              <a:solidFill>
                <a:srgbClr val="0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20612" name="Text Box 132"/>
          <p:cNvSpPr txBox="1">
            <a:spLocks noChangeArrowheads="1"/>
          </p:cNvSpPr>
          <p:nvPr/>
        </p:nvSpPr>
        <p:spPr bwMode="auto">
          <a:xfrm>
            <a:off x="4451350" y="5327650"/>
            <a:ext cx="293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atin typeface="Comic Sans MS" pitchFamily="66" charset="0"/>
              </a:rPr>
              <a:t>+</a:t>
            </a:r>
            <a:endParaRPr lang="en-US">
              <a:latin typeface="Comic Sans MS" pitchFamily="66" charset="0"/>
            </a:endParaRPr>
          </a:p>
        </p:txBody>
      </p:sp>
      <p:sp>
        <p:nvSpPr>
          <p:cNvPr id="20611" name="Rectangle 131"/>
          <p:cNvSpPr>
            <a:spLocks noChangeArrowheads="1"/>
          </p:cNvSpPr>
          <p:nvPr/>
        </p:nvSpPr>
        <p:spPr bwMode="auto">
          <a:xfrm>
            <a:off x="6983413" y="3706813"/>
            <a:ext cx="1135062" cy="176212"/>
          </a:xfrm>
          <a:prstGeom prst="rect">
            <a:avLst/>
          </a:prstGeom>
          <a:solidFill>
            <a:schemeClr val="accent1">
              <a:lumMod val="40000"/>
              <a:lumOff val="60000"/>
            </a:schemeClr>
          </a:solidFill>
          <a:ln>
            <a:noFill/>
          </a:ln>
          <a:effectLst/>
        </p:spPr>
        <p:txBody>
          <a:bodyPr wrap="none" anchor="ctr"/>
          <a:lstStyle/>
          <a:p>
            <a:endParaRPr lang="en-GB"/>
          </a:p>
        </p:txBody>
      </p:sp>
      <p:grpSp>
        <p:nvGrpSpPr>
          <p:cNvPr id="14" name="Group 13"/>
          <p:cNvGrpSpPr/>
          <p:nvPr/>
        </p:nvGrpSpPr>
        <p:grpSpPr>
          <a:xfrm>
            <a:off x="6373813" y="4297363"/>
            <a:ext cx="2773362" cy="1939925"/>
            <a:chOff x="6373813" y="4297363"/>
            <a:chExt cx="2773362" cy="1939925"/>
          </a:xfrm>
        </p:grpSpPr>
        <p:sp>
          <p:nvSpPr>
            <p:cNvPr id="20623" name="Text Box 143"/>
            <p:cNvSpPr txBox="1">
              <a:spLocks noChangeArrowheads="1"/>
            </p:cNvSpPr>
            <p:nvPr/>
          </p:nvSpPr>
          <p:spPr bwMode="auto">
            <a:xfrm>
              <a:off x="7313613" y="4297363"/>
              <a:ext cx="1833562"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dirty="0">
                  <a:latin typeface="Comic Sans MS" pitchFamily="66" charset="0"/>
                </a:rPr>
                <a:t>Enzyme digests</a:t>
              </a:r>
            </a:p>
            <a:p>
              <a:pPr algn="ctr"/>
              <a:r>
                <a:rPr lang="en-GB" dirty="0">
                  <a:latin typeface="Comic Sans MS" pitchFamily="66" charset="0"/>
                </a:rPr>
                <a:t>lactose until</a:t>
              </a:r>
            </a:p>
            <a:p>
              <a:pPr algn="ctr"/>
              <a:r>
                <a:rPr lang="en-GB" dirty="0">
                  <a:latin typeface="Comic Sans MS" pitchFamily="66" charset="0"/>
                </a:rPr>
                <a:t>supply runs</a:t>
              </a:r>
            </a:p>
            <a:p>
              <a:pPr algn="ctr"/>
              <a:r>
                <a:rPr lang="en-GB" dirty="0">
                  <a:latin typeface="Comic Sans MS" pitchFamily="66" charset="0"/>
                </a:rPr>
                <a:t>out</a:t>
              </a:r>
              <a:endParaRPr lang="en-US" dirty="0">
                <a:latin typeface="Comic Sans MS" pitchFamily="66" charset="0"/>
              </a:endParaRPr>
            </a:p>
          </p:txBody>
        </p:sp>
        <p:sp>
          <p:nvSpPr>
            <p:cNvPr id="20614" name="Line 134"/>
            <p:cNvSpPr>
              <a:spLocks noChangeShapeType="1"/>
            </p:cNvSpPr>
            <p:nvPr/>
          </p:nvSpPr>
          <p:spPr bwMode="auto">
            <a:xfrm>
              <a:off x="6373813" y="5516563"/>
              <a:ext cx="431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0601" name="Group 121"/>
            <p:cNvGrpSpPr>
              <a:grpSpLocks/>
            </p:cNvGrpSpPr>
            <p:nvPr/>
          </p:nvGrpSpPr>
          <p:grpSpPr bwMode="auto">
            <a:xfrm>
              <a:off x="6948488" y="4797425"/>
              <a:ext cx="504825" cy="1366838"/>
              <a:chOff x="4513" y="3022"/>
              <a:chExt cx="318" cy="861"/>
            </a:xfrm>
            <a:solidFill>
              <a:schemeClr val="tx2">
                <a:lumMod val="20000"/>
                <a:lumOff val="80000"/>
              </a:schemeClr>
            </a:solidFill>
          </p:grpSpPr>
          <p:sp>
            <p:nvSpPr>
              <p:cNvPr id="20602" name="Rectangle 122"/>
              <p:cNvSpPr>
                <a:spLocks noChangeArrowheads="1"/>
              </p:cNvSpPr>
              <p:nvPr/>
            </p:nvSpPr>
            <p:spPr bwMode="auto">
              <a:xfrm rot="5400000">
                <a:off x="4296" y="3349"/>
                <a:ext cx="861" cy="208"/>
              </a:xfrm>
              <a:prstGeom prst="rect">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03" name="AutoShape 123"/>
              <p:cNvSpPr>
                <a:spLocks noChangeArrowheads="1"/>
              </p:cNvSpPr>
              <p:nvPr/>
            </p:nvSpPr>
            <p:spPr bwMode="auto">
              <a:xfrm rot="5400000">
                <a:off x="4445" y="3179"/>
                <a:ext cx="358" cy="177"/>
              </a:xfrm>
              <a:prstGeom prst="hexagon">
                <a:avLst>
                  <a:gd name="adj" fmla="val 50565"/>
                  <a:gd name="vf" fmla="val 115470"/>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04" name="AutoShape 124"/>
              <p:cNvSpPr>
                <a:spLocks noChangeArrowheads="1"/>
              </p:cNvSpPr>
              <p:nvPr/>
            </p:nvSpPr>
            <p:spPr bwMode="auto">
              <a:xfrm rot="5400000">
                <a:off x="4445" y="3536"/>
                <a:ext cx="358" cy="177"/>
              </a:xfrm>
              <a:prstGeom prst="hexagon">
                <a:avLst>
                  <a:gd name="adj" fmla="val 50565"/>
                  <a:gd name="vf" fmla="val 115470"/>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05" name="Rectangle 125"/>
              <p:cNvSpPr>
                <a:spLocks noChangeArrowheads="1"/>
              </p:cNvSpPr>
              <p:nvPr/>
            </p:nvSpPr>
            <p:spPr bwMode="auto">
              <a:xfrm rot="5400000">
                <a:off x="4211" y="3391"/>
                <a:ext cx="715" cy="11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20597" name="AutoShape 117"/>
            <p:cNvSpPr>
              <a:spLocks noChangeArrowheads="1"/>
            </p:cNvSpPr>
            <p:nvPr/>
          </p:nvSpPr>
          <p:spPr bwMode="auto">
            <a:xfrm rot="82316140">
              <a:off x="6457950" y="5791200"/>
              <a:ext cx="576263" cy="315913"/>
            </a:xfrm>
            <a:prstGeom prst="hexagon">
              <a:avLst>
                <a:gd name="adj" fmla="val 45603"/>
                <a:gd name="vf" fmla="val 115470"/>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96" name="AutoShape 116"/>
            <p:cNvSpPr>
              <a:spLocks noChangeArrowheads="1"/>
            </p:cNvSpPr>
            <p:nvPr/>
          </p:nvSpPr>
          <p:spPr bwMode="auto">
            <a:xfrm rot="101142166">
              <a:off x="6457950" y="4854575"/>
              <a:ext cx="576263" cy="315913"/>
            </a:xfrm>
            <a:prstGeom prst="hexagon">
              <a:avLst>
                <a:gd name="adj" fmla="val 45603"/>
                <a:gd name="vf" fmla="val 115470"/>
              </a:avLst>
            </a:prstGeom>
            <a:solidFill>
              <a:srgbClr val="0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3" name="Group 12"/>
          <p:cNvGrpSpPr/>
          <p:nvPr/>
        </p:nvGrpSpPr>
        <p:grpSpPr>
          <a:xfrm>
            <a:off x="5100638" y="2625725"/>
            <a:ext cx="3929062" cy="2171700"/>
            <a:chOff x="5100638" y="2625725"/>
            <a:chExt cx="3929062" cy="2171700"/>
          </a:xfrm>
        </p:grpSpPr>
        <p:sp>
          <p:nvSpPr>
            <p:cNvPr id="20621" name="Freeform 141"/>
            <p:cNvSpPr>
              <a:spLocks/>
            </p:cNvSpPr>
            <p:nvPr/>
          </p:nvSpPr>
          <p:spPr bwMode="auto">
            <a:xfrm>
              <a:off x="5100638" y="3789363"/>
              <a:ext cx="2424112" cy="1008062"/>
            </a:xfrm>
            <a:custGeom>
              <a:avLst/>
              <a:gdLst>
                <a:gd name="T0" fmla="*/ 1527 w 1527"/>
                <a:gd name="T1" fmla="*/ 0 h 635"/>
                <a:gd name="T2" fmla="*/ 1028 w 1527"/>
                <a:gd name="T3" fmla="*/ 453 h 635"/>
                <a:gd name="T4" fmla="*/ 166 w 1527"/>
                <a:gd name="T5" fmla="*/ 499 h 635"/>
                <a:gd name="T6" fmla="*/ 30 w 1527"/>
                <a:gd name="T7" fmla="*/ 635 h 635"/>
              </a:gdLst>
              <a:ahLst/>
              <a:cxnLst>
                <a:cxn ang="0">
                  <a:pos x="T0" y="T1"/>
                </a:cxn>
                <a:cxn ang="0">
                  <a:pos x="T2" y="T3"/>
                </a:cxn>
                <a:cxn ang="0">
                  <a:pos x="T4" y="T5"/>
                </a:cxn>
                <a:cxn ang="0">
                  <a:pos x="T6" y="T7"/>
                </a:cxn>
              </a:cxnLst>
              <a:rect l="0" t="0" r="r" b="b"/>
              <a:pathLst>
                <a:path w="1527" h="635">
                  <a:moveTo>
                    <a:pt x="1527" y="0"/>
                  </a:moveTo>
                  <a:cubicBezTo>
                    <a:pt x="1391" y="185"/>
                    <a:pt x="1255" y="370"/>
                    <a:pt x="1028" y="453"/>
                  </a:cubicBezTo>
                  <a:cubicBezTo>
                    <a:pt x="801" y="536"/>
                    <a:pt x="332" y="469"/>
                    <a:pt x="166" y="499"/>
                  </a:cubicBezTo>
                  <a:cubicBezTo>
                    <a:pt x="0" y="529"/>
                    <a:pt x="53" y="612"/>
                    <a:pt x="30" y="635"/>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610" name="AutoShape 130"/>
            <p:cNvSpPr>
              <a:spLocks noChangeArrowheads="1"/>
            </p:cNvSpPr>
            <p:nvPr/>
          </p:nvSpPr>
          <p:spPr bwMode="auto">
            <a:xfrm>
              <a:off x="7550150" y="3544888"/>
              <a:ext cx="568325" cy="280987"/>
            </a:xfrm>
            <a:prstGeom prst="hexagon">
              <a:avLst>
                <a:gd name="adj" fmla="val 50565"/>
                <a:gd name="vf" fmla="val 115470"/>
              </a:avLst>
            </a:prstGeom>
            <a:solidFill>
              <a:schemeClr val="accent1">
                <a:lumMod val="40000"/>
                <a:lumOff val="60000"/>
              </a:schemeClr>
            </a:solidFill>
            <a:ln w="9525">
              <a:solidFill>
                <a:schemeClr val="tx1"/>
              </a:solidFill>
              <a:miter lim="800000"/>
              <a:headEnd/>
              <a:tailEnd/>
            </a:ln>
            <a:effectLst/>
          </p:spPr>
          <p:txBody>
            <a:bodyPr wrap="none" anchor="ctr"/>
            <a:lstStyle/>
            <a:p>
              <a:endParaRPr lang="en-GB"/>
            </a:p>
          </p:txBody>
        </p:sp>
        <p:sp>
          <p:nvSpPr>
            <p:cNvPr id="20609" name="AutoShape 129"/>
            <p:cNvSpPr>
              <a:spLocks noChangeArrowheads="1"/>
            </p:cNvSpPr>
            <p:nvPr/>
          </p:nvSpPr>
          <p:spPr bwMode="auto">
            <a:xfrm>
              <a:off x="6983413" y="3544888"/>
              <a:ext cx="568325" cy="280987"/>
            </a:xfrm>
            <a:prstGeom prst="hexagon">
              <a:avLst>
                <a:gd name="adj" fmla="val 50565"/>
                <a:gd name="vf" fmla="val 115470"/>
              </a:avLst>
            </a:prstGeom>
            <a:solidFill>
              <a:schemeClr val="accent1">
                <a:lumMod val="40000"/>
                <a:lumOff val="60000"/>
              </a:schemeClr>
            </a:solidFill>
            <a:ln w="9525">
              <a:solidFill>
                <a:schemeClr val="tx1"/>
              </a:solidFill>
              <a:miter lim="800000"/>
              <a:headEnd/>
              <a:tailEnd/>
            </a:ln>
            <a:effectLst/>
          </p:spPr>
          <p:txBody>
            <a:bodyPr wrap="none" anchor="ctr"/>
            <a:lstStyle/>
            <a:p>
              <a:endParaRPr lang="en-GB"/>
            </a:p>
          </p:txBody>
        </p:sp>
        <p:sp>
          <p:nvSpPr>
            <p:cNvPr id="20608" name="Rectangle 128"/>
            <p:cNvSpPr>
              <a:spLocks noChangeArrowheads="1"/>
            </p:cNvSpPr>
            <p:nvPr/>
          </p:nvSpPr>
          <p:spPr bwMode="auto">
            <a:xfrm>
              <a:off x="6877050" y="3357563"/>
              <a:ext cx="1366838" cy="330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90" name="Text Box 110"/>
            <p:cNvSpPr txBox="1">
              <a:spLocks noChangeArrowheads="1"/>
            </p:cNvSpPr>
            <p:nvPr/>
          </p:nvSpPr>
          <p:spPr bwMode="auto">
            <a:xfrm>
              <a:off x="6230938" y="2625725"/>
              <a:ext cx="27987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dirty="0">
                  <a:latin typeface="Comic Sans MS" pitchFamily="66" charset="0"/>
                </a:rPr>
                <a:t>Successful transcription</a:t>
              </a:r>
            </a:p>
            <a:p>
              <a:pPr algn="ctr"/>
              <a:r>
                <a:rPr lang="en-GB" dirty="0">
                  <a:latin typeface="Comic Sans MS" pitchFamily="66" charset="0"/>
                </a:rPr>
                <a:t>to form </a:t>
              </a:r>
              <a:r>
                <a:rPr lang="el-GR" dirty="0">
                  <a:latin typeface="Comic Sans MS" pitchFamily="66" charset="0"/>
                </a:rPr>
                <a:t>β</a:t>
              </a:r>
              <a:r>
                <a:rPr lang="en-GB" dirty="0">
                  <a:latin typeface="Comic Sans MS" pitchFamily="66" charset="0"/>
                </a:rPr>
                <a:t>-</a:t>
              </a:r>
              <a:r>
                <a:rPr lang="en-GB" dirty="0" err="1">
                  <a:latin typeface="Comic Sans MS" pitchFamily="66" charset="0"/>
                </a:rPr>
                <a:t>galactosidase</a:t>
              </a:r>
              <a:r>
                <a:rPr lang="en-GB" dirty="0">
                  <a:latin typeface="Comic Sans MS" pitchFamily="66" charset="0"/>
                </a:rPr>
                <a:t> </a:t>
              </a:r>
              <a:endParaRPr lang="en-US" dirty="0">
                <a:latin typeface="Comic Sans MS" pitchFamily="66" charset="0"/>
              </a:endParaRPr>
            </a:p>
          </p:txBody>
        </p:sp>
      </p:grpSp>
      <p:grpSp>
        <p:nvGrpSpPr>
          <p:cNvPr id="6" name="Group 5"/>
          <p:cNvGrpSpPr/>
          <p:nvPr/>
        </p:nvGrpSpPr>
        <p:grpSpPr>
          <a:xfrm>
            <a:off x="5815013" y="1770063"/>
            <a:ext cx="1368425" cy="506412"/>
            <a:chOff x="5815013" y="1770063"/>
            <a:chExt cx="1368425" cy="506412"/>
          </a:xfrm>
        </p:grpSpPr>
        <p:sp>
          <p:nvSpPr>
            <p:cNvPr id="20586" name="Text Box 106"/>
            <p:cNvSpPr txBox="1">
              <a:spLocks noChangeArrowheads="1"/>
            </p:cNvSpPr>
            <p:nvPr/>
          </p:nvSpPr>
          <p:spPr bwMode="auto">
            <a:xfrm>
              <a:off x="5937250" y="1770063"/>
              <a:ext cx="1136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dirty="0">
                  <a:latin typeface="Comic Sans MS" pitchFamily="66" charset="0"/>
                </a:rPr>
                <a:t>OPERON</a:t>
              </a:r>
              <a:endParaRPr lang="en-US" dirty="0">
                <a:latin typeface="Comic Sans MS" pitchFamily="66" charset="0"/>
              </a:endParaRPr>
            </a:p>
          </p:txBody>
        </p:sp>
        <p:sp>
          <p:nvSpPr>
            <p:cNvPr id="20585" name="AutoShape 105"/>
            <p:cNvSpPr>
              <a:spLocks/>
            </p:cNvSpPr>
            <p:nvPr/>
          </p:nvSpPr>
          <p:spPr bwMode="auto">
            <a:xfrm rot="16200000">
              <a:off x="6391276" y="1484312"/>
              <a:ext cx="215900" cy="1368425"/>
            </a:xfrm>
            <a:prstGeom prst="rightBrace">
              <a:avLst>
                <a:gd name="adj1" fmla="val 5281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 name="Group 2"/>
          <p:cNvGrpSpPr/>
          <p:nvPr/>
        </p:nvGrpSpPr>
        <p:grpSpPr>
          <a:xfrm>
            <a:off x="1401763" y="985838"/>
            <a:ext cx="1216025" cy="1363662"/>
            <a:chOff x="1401763" y="985838"/>
            <a:chExt cx="1216025" cy="1363662"/>
          </a:xfrm>
        </p:grpSpPr>
        <p:sp>
          <p:nvSpPr>
            <p:cNvPr id="20591" name="Line 111"/>
            <p:cNvSpPr>
              <a:spLocks noChangeShapeType="1"/>
            </p:cNvSpPr>
            <p:nvPr/>
          </p:nvSpPr>
          <p:spPr bwMode="auto">
            <a:xfrm>
              <a:off x="1979613" y="1620838"/>
              <a:ext cx="0" cy="7286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82" name="Text Box 102"/>
            <p:cNvSpPr txBox="1">
              <a:spLocks noChangeArrowheads="1"/>
            </p:cNvSpPr>
            <p:nvPr/>
          </p:nvSpPr>
          <p:spPr bwMode="auto">
            <a:xfrm>
              <a:off x="1401763" y="985838"/>
              <a:ext cx="1216025" cy="64770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atin typeface="Comic Sans MS" pitchFamily="66" charset="0"/>
                </a:rPr>
                <a:t>Regulator</a:t>
              </a:r>
            </a:p>
            <a:p>
              <a:pPr algn="ctr"/>
              <a:r>
                <a:rPr lang="en-GB">
                  <a:latin typeface="Comic Sans MS" pitchFamily="66" charset="0"/>
                </a:rPr>
                <a:t> gene</a:t>
              </a:r>
              <a:endParaRPr lang="en-US">
                <a:latin typeface="Comic Sans MS" pitchFamily="66" charset="0"/>
              </a:endParaRPr>
            </a:p>
          </p:txBody>
        </p:sp>
      </p:grpSp>
      <p:grpSp>
        <p:nvGrpSpPr>
          <p:cNvPr id="7" name="Group 6"/>
          <p:cNvGrpSpPr/>
          <p:nvPr/>
        </p:nvGrpSpPr>
        <p:grpSpPr>
          <a:xfrm>
            <a:off x="247650" y="2636838"/>
            <a:ext cx="3043238" cy="1935162"/>
            <a:chOff x="247650" y="2636838"/>
            <a:chExt cx="3043238" cy="1935162"/>
          </a:xfrm>
        </p:grpSpPr>
        <p:sp>
          <p:nvSpPr>
            <p:cNvPr id="20589" name="Freeform 109"/>
            <p:cNvSpPr>
              <a:spLocks/>
            </p:cNvSpPr>
            <p:nvPr/>
          </p:nvSpPr>
          <p:spPr bwMode="auto">
            <a:xfrm>
              <a:off x="1835150" y="3789363"/>
              <a:ext cx="360363" cy="576262"/>
            </a:xfrm>
            <a:custGeom>
              <a:avLst/>
              <a:gdLst>
                <a:gd name="T0" fmla="*/ 0 w 453"/>
                <a:gd name="T1" fmla="*/ 0 h 862"/>
                <a:gd name="T2" fmla="*/ 90 w 453"/>
                <a:gd name="T3" fmla="*/ 681 h 862"/>
                <a:gd name="T4" fmla="*/ 453 w 453"/>
                <a:gd name="T5" fmla="*/ 862 h 862"/>
              </a:gdLst>
              <a:ahLst/>
              <a:cxnLst>
                <a:cxn ang="0">
                  <a:pos x="T0" y="T1"/>
                </a:cxn>
                <a:cxn ang="0">
                  <a:pos x="T2" y="T3"/>
                </a:cxn>
                <a:cxn ang="0">
                  <a:pos x="T4" y="T5"/>
                </a:cxn>
              </a:cxnLst>
              <a:rect l="0" t="0" r="r" b="b"/>
              <a:pathLst>
                <a:path w="453" h="862">
                  <a:moveTo>
                    <a:pt x="0" y="0"/>
                  </a:moveTo>
                  <a:cubicBezTo>
                    <a:pt x="7" y="269"/>
                    <a:pt x="15" y="538"/>
                    <a:pt x="90" y="681"/>
                  </a:cubicBezTo>
                  <a:cubicBezTo>
                    <a:pt x="165" y="824"/>
                    <a:pt x="385" y="832"/>
                    <a:pt x="453" y="862"/>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88" name="Freeform 108"/>
            <p:cNvSpPr>
              <a:spLocks/>
            </p:cNvSpPr>
            <p:nvPr/>
          </p:nvSpPr>
          <p:spPr bwMode="auto">
            <a:xfrm>
              <a:off x="1979613" y="2636838"/>
              <a:ext cx="144462" cy="287337"/>
            </a:xfrm>
            <a:custGeom>
              <a:avLst/>
              <a:gdLst>
                <a:gd name="T0" fmla="*/ 0 w 453"/>
                <a:gd name="T1" fmla="*/ 0 h 862"/>
                <a:gd name="T2" fmla="*/ 90 w 453"/>
                <a:gd name="T3" fmla="*/ 681 h 862"/>
                <a:gd name="T4" fmla="*/ 453 w 453"/>
                <a:gd name="T5" fmla="*/ 862 h 862"/>
              </a:gdLst>
              <a:ahLst/>
              <a:cxnLst>
                <a:cxn ang="0">
                  <a:pos x="T0" y="T1"/>
                </a:cxn>
                <a:cxn ang="0">
                  <a:pos x="T2" y="T3"/>
                </a:cxn>
                <a:cxn ang="0">
                  <a:pos x="T4" y="T5"/>
                </a:cxn>
              </a:cxnLst>
              <a:rect l="0" t="0" r="r" b="b"/>
              <a:pathLst>
                <a:path w="453" h="862">
                  <a:moveTo>
                    <a:pt x="0" y="0"/>
                  </a:moveTo>
                  <a:cubicBezTo>
                    <a:pt x="7" y="269"/>
                    <a:pt x="15" y="538"/>
                    <a:pt x="90" y="681"/>
                  </a:cubicBezTo>
                  <a:cubicBezTo>
                    <a:pt x="165" y="824"/>
                    <a:pt x="385" y="832"/>
                    <a:pt x="453" y="862"/>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87" name="Text Box 107"/>
            <p:cNvSpPr txBox="1">
              <a:spLocks noChangeArrowheads="1"/>
            </p:cNvSpPr>
            <p:nvPr/>
          </p:nvSpPr>
          <p:spPr bwMode="auto">
            <a:xfrm>
              <a:off x="247650" y="2857500"/>
              <a:ext cx="30432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dirty="0">
                  <a:latin typeface="Comic Sans MS" pitchFamily="66" charset="0"/>
                </a:rPr>
                <a:t>Transcription and</a:t>
              </a:r>
            </a:p>
            <a:p>
              <a:pPr algn="ctr"/>
              <a:r>
                <a:rPr lang="en-GB" dirty="0">
                  <a:latin typeface="Comic Sans MS" pitchFamily="66" charset="0"/>
                </a:rPr>
                <a:t> translation to form </a:t>
              </a:r>
            </a:p>
            <a:p>
              <a:pPr algn="ctr"/>
              <a:r>
                <a:rPr lang="en-GB" dirty="0">
                  <a:latin typeface="Comic Sans MS" pitchFamily="66" charset="0"/>
                </a:rPr>
                <a:t>repressor protein molecule</a:t>
              </a:r>
              <a:endParaRPr lang="en-US" dirty="0">
                <a:latin typeface="Comic Sans MS" pitchFamily="66" charset="0"/>
              </a:endParaRPr>
            </a:p>
          </p:txBody>
        </p:sp>
        <p:sp>
          <p:nvSpPr>
            <p:cNvPr id="20581" name="AutoShape 101"/>
            <p:cNvSpPr>
              <a:spLocks noChangeArrowheads="1"/>
            </p:cNvSpPr>
            <p:nvPr/>
          </p:nvSpPr>
          <p:spPr bwMode="auto">
            <a:xfrm rot="10800000">
              <a:off x="2339975" y="4211638"/>
              <a:ext cx="431800" cy="360362"/>
            </a:xfrm>
            <a:prstGeom prst="homePlate">
              <a:avLst>
                <a:gd name="adj" fmla="val 29956"/>
              </a:avLst>
            </a:prstGeom>
            <a:gradFill rotWithShape="1">
              <a:gsLst>
                <a:gs pos="0">
                  <a:srgbClr val="3366FF">
                    <a:gamma/>
                    <a:shade val="46275"/>
                    <a:invGamma/>
                  </a:srgbClr>
                </a:gs>
                <a:gs pos="50000">
                  <a:srgbClr val="3366FF"/>
                </a:gs>
                <a:gs pos="100000">
                  <a:srgbClr val="3366FF">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just"/>
              <a:endParaRPr lang="en-US">
                <a:latin typeface="Comic Sans MS" pitchFamily="66" charset="0"/>
              </a:endParaRPr>
            </a:p>
          </p:txBody>
        </p:sp>
      </p:grpSp>
      <p:grpSp>
        <p:nvGrpSpPr>
          <p:cNvPr id="8" name="Group 7"/>
          <p:cNvGrpSpPr/>
          <p:nvPr/>
        </p:nvGrpSpPr>
        <p:grpSpPr>
          <a:xfrm>
            <a:off x="2843213" y="3421063"/>
            <a:ext cx="2592387" cy="1158875"/>
            <a:chOff x="2843213" y="3421063"/>
            <a:chExt cx="2592387" cy="1158875"/>
          </a:xfrm>
        </p:grpSpPr>
        <p:sp>
          <p:nvSpPr>
            <p:cNvPr id="20619" name="Line 139"/>
            <p:cNvSpPr>
              <a:spLocks noChangeShapeType="1"/>
            </p:cNvSpPr>
            <p:nvPr/>
          </p:nvSpPr>
          <p:spPr bwMode="auto">
            <a:xfrm>
              <a:off x="2843213" y="4365625"/>
              <a:ext cx="4333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617" name="Text Box 137"/>
            <p:cNvSpPr txBox="1">
              <a:spLocks noChangeArrowheads="1"/>
            </p:cNvSpPr>
            <p:nvPr/>
          </p:nvSpPr>
          <p:spPr bwMode="auto">
            <a:xfrm>
              <a:off x="3275013" y="3597275"/>
              <a:ext cx="16827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dirty="0">
                  <a:latin typeface="Comic Sans MS" pitchFamily="66" charset="0"/>
                </a:rPr>
                <a:t>Some lactose </a:t>
              </a:r>
            </a:p>
            <a:p>
              <a:pPr algn="ctr"/>
              <a:r>
                <a:rPr lang="en-GB" dirty="0">
                  <a:latin typeface="Comic Sans MS" pitchFamily="66" charset="0"/>
                </a:rPr>
                <a:t>combines with</a:t>
              </a:r>
            </a:p>
            <a:p>
              <a:pPr algn="ctr"/>
              <a:r>
                <a:rPr lang="en-GB" dirty="0">
                  <a:latin typeface="Comic Sans MS" pitchFamily="66" charset="0"/>
                </a:rPr>
                <a:t> repressor</a:t>
              </a:r>
              <a:endParaRPr lang="en-US" dirty="0">
                <a:latin typeface="Comic Sans MS" pitchFamily="66" charset="0"/>
              </a:endParaRPr>
            </a:p>
          </p:txBody>
        </p:sp>
        <p:sp>
          <p:nvSpPr>
            <p:cNvPr id="20595" name="AutoShape 115"/>
            <p:cNvSpPr>
              <a:spLocks noChangeArrowheads="1"/>
            </p:cNvSpPr>
            <p:nvPr/>
          </p:nvSpPr>
          <p:spPr bwMode="auto">
            <a:xfrm rot="80878250">
              <a:off x="4718050" y="4133850"/>
              <a:ext cx="576263" cy="315913"/>
            </a:xfrm>
            <a:prstGeom prst="hexagon">
              <a:avLst>
                <a:gd name="adj" fmla="val 45603"/>
                <a:gd name="vf" fmla="val 115470"/>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94" name="AutoShape 114"/>
            <p:cNvSpPr>
              <a:spLocks noChangeArrowheads="1"/>
            </p:cNvSpPr>
            <p:nvPr/>
          </p:nvSpPr>
          <p:spPr bwMode="auto">
            <a:xfrm rot="80878250">
              <a:off x="4695826" y="3551237"/>
              <a:ext cx="576262" cy="315913"/>
            </a:xfrm>
            <a:prstGeom prst="hexagon">
              <a:avLst>
                <a:gd name="adj" fmla="val 45603"/>
                <a:gd name="vf" fmla="val 115470"/>
              </a:avLst>
            </a:prstGeom>
            <a:solidFill>
              <a:srgbClr val="0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80" name="AutoShape 100"/>
            <p:cNvSpPr>
              <a:spLocks noChangeArrowheads="1"/>
            </p:cNvSpPr>
            <p:nvPr/>
          </p:nvSpPr>
          <p:spPr bwMode="auto">
            <a:xfrm rot="10800000">
              <a:off x="5003800" y="3803650"/>
              <a:ext cx="431800" cy="360363"/>
            </a:xfrm>
            <a:prstGeom prst="homePlate">
              <a:avLst>
                <a:gd name="adj" fmla="val 29956"/>
              </a:avLst>
            </a:prstGeom>
            <a:gradFill rotWithShape="1">
              <a:gsLst>
                <a:gs pos="0">
                  <a:srgbClr val="3366FF">
                    <a:gamma/>
                    <a:shade val="46275"/>
                    <a:invGamma/>
                  </a:srgbClr>
                </a:gs>
                <a:gs pos="50000">
                  <a:srgbClr val="3366FF"/>
                </a:gs>
                <a:gs pos="100000">
                  <a:srgbClr val="3366FF">
                    <a:gamma/>
                    <a:shade val="46275"/>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just"/>
              <a:endParaRPr lang="en-US">
                <a:latin typeface="Comic Sans MS" pitchFamily="66" charset="0"/>
              </a:endParaRPr>
            </a:p>
          </p:txBody>
        </p:sp>
      </p:grpSp>
      <p:grpSp>
        <p:nvGrpSpPr>
          <p:cNvPr id="2" name="Group 1"/>
          <p:cNvGrpSpPr/>
          <p:nvPr/>
        </p:nvGrpSpPr>
        <p:grpSpPr>
          <a:xfrm>
            <a:off x="107950" y="2297113"/>
            <a:ext cx="8299450" cy="366712"/>
            <a:chOff x="107950" y="2297113"/>
            <a:chExt cx="8299450" cy="366712"/>
          </a:xfrm>
        </p:grpSpPr>
        <p:sp>
          <p:nvSpPr>
            <p:cNvPr id="20570" name="Text Box 90"/>
            <p:cNvSpPr txBox="1">
              <a:spLocks noChangeArrowheads="1"/>
            </p:cNvSpPr>
            <p:nvPr/>
          </p:nvSpPr>
          <p:spPr bwMode="auto">
            <a:xfrm>
              <a:off x="107950" y="2297113"/>
              <a:ext cx="13160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dirty="0">
                  <a:latin typeface="Comic Sans MS" pitchFamily="66" charset="0"/>
                </a:rPr>
                <a:t>DNA chain</a:t>
              </a:r>
              <a:endParaRPr lang="en-US" dirty="0">
                <a:latin typeface="Comic Sans MS" pitchFamily="66" charset="0"/>
              </a:endParaRPr>
            </a:p>
          </p:txBody>
        </p:sp>
        <p:sp>
          <p:nvSpPr>
            <p:cNvPr id="20579" name="Rectangle 99"/>
            <p:cNvSpPr>
              <a:spLocks noChangeArrowheads="1"/>
            </p:cNvSpPr>
            <p:nvPr/>
          </p:nvSpPr>
          <p:spPr bwMode="auto">
            <a:xfrm>
              <a:off x="6175375" y="2347913"/>
              <a:ext cx="1008063" cy="287337"/>
            </a:xfrm>
            <a:prstGeom prst="rect">
              <a:avLst/>
            </a:prstGeom>
            <a:solidFill>
              <a:srgbClr val="FC7D6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78" name="Rectangle 98"/>
            <p:cNvSpPr>
              <a:spLocks noChangeArrowheads="1"/>
            </p:cNvSpPr>
            <p:nvPr/>
          </p:nvSpPr>
          <p:spPr bwMode="auto">
            <a:xfrm>
              <a:off x="5815013" y="2347913"/>
              <a:ext cx="360362" cy="287337"/>
            </a:xfrm>
            <a:prstGeom prst="rect">
              <a:avLst/>
            </a:prstGeom>
            <a:solidFill>
              <a:srgbClr val="FAFCA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77" name="Rectangle 97"/>
            <p:cNvSpPr>
              <a:spLocks noChangeArrowheads="1"/>
            </p:cNvSpPr>
            <p:nvPr/>
          </p:nvSpPr>
          <p:spPr bwMode="auto">
            <a:xfrm>
              <a:off x="1711325" y="2347913"/>
              <a:ext cx="576263" cy="2873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76" name="Line 96"/>
            <p:cNvSpPr>
              <a:spLocks noChangeShapeType="1"/>
            </p:cNvSpPr>
            <p:nvPr/>
          </p:nvSpPr>
          <p:spPr bwMode="auto">
            <a:xfrm>
              <a:off x="1062038" y="2635250"/>
              <a:ext cx="7345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75" name="Line 95"/>
            <p:cNvSpPr>
              <a:spLocks noChangeShapeType="1"/>
            </p:cNvSpPr>
            <p:nvPr/>
          </p:nvSpPr>
          <p:spPr bwMode="auto">
            <a:xfrm>
              <a:off x="1062038" y="2347913"/>
              <a:ext cx="7345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0574" name="Rectangle 94"/>
          <p:cNvSpPr>
            <a:spLocks noChangeArrowheads="1"/>
          </p:cNvSpPr>
          <p:nvPr/>
        </p:nvSpPr>
        <p:spPr bwMode="auto">
          <a:xfrm rot="5400000">
            <a:off x="4094162" y="5454651"/>
            <a:ext cx="1135063" cy="176212"/>
          </a:xfrm>
          <a:prstGeom prst="rect">
            <a:avLst/>
          </a:prstGeom>
          <a:solidFill>
            <a:schemeClr val="tx2">
              <a:lumMod val="20000"/>
              <a:lumOff val="80000"/>
            </a:schemeClr>
          </a:solidFill>
          <a:ln>
            <a:noFill/>
          </a:ln>
          <a:effectLst/>
        </p:spPr>
        <p:txBody>
          <a:bodyPr wrap="none" anchor="ctr"/>
          <a:lstStyle/>
          <a:p>
            <a:endParaRPr lang="en-GB"/>
          </a:p>
        </p:txBody>
      </p:sp>
      <p:grpSp>
        <p:nvGrpSpPr>
          <p:cNvPr id="11" name="Group 10"/>
          <p:cNvGrpSpPr/>
          <p:nvPr/>
        </p:nvGrpSpPr>
        <p:grpSpPr>
          <a:xfrm>
            <a:off x="2916238" y="4868863"/>
            <a:ext cx="2162175" cy="1366837"/>
            <a:chOff x="2916238" y="4868863"/>
            <a:chExt cx="2162175" cy="1366837"/>
          </a:xfrm>
        </p:grpSpPr>
        <p:sp>
          <p:nvSpPr>
            <p:cNvPr id="20620" name="Freeform 140"/>
            <p:cNvSpPr>
              <a:spLocks/>
            </p:cNvSpPr>
            <p:nvPr/>
          </p:nvSpPr>
          <p:spPr bwMode="auto">
            <a:xfrm>
              <a:off x="2916238" y="5421313"/>
              <a:ext cx="1150937" cy="95250"/>
            </a:xfrm>
            <a:custGeom>
              <a:avLst/>
              <a:gdLst>
                <a:gd name="T0" fmla="*/ 0 w 1746"/>
                <a:gd name="T1" fmla="*/ 15 h 438"/>
                <a:gd name="T2" fmla="*/ 771 w 1746"/>
                <a:gd name="T3" fmla="*/ 60 h 438"/>
                <a:gd name="T4" fmla="*/ 1587 w 1746"/>
                <a:gd name="T5" fmla="*/ 378 h 438"/>
                <a:gd name="T6" fmla="*/ 1723 w 1746"/>
                <a:gd name="T7" fmla="*/ 423 h 438"/>
              </a:gdLst>
              <a:ahLst/>
              <a:cxnLst>
                <a:cxn ang="0">
                  <a:pos x="T0" y="T1"/>
                </a:cxn>
                <a:cxn ang="0">
                  <a:pos x="T2" y="T3"/>
                </a:cxn>
                <a:cxn ang="0">
                  <a:pos x="T4" y="T5"/>
                </a:cxn>
                <a:cxn ang="0">
                  <a:pos x="T6" y="T7"/>
                </a:cxn>
              </a:cxnLst>
              <a:rect l="0" t="0" r="r" b="b"/>
              <a:pathLst>
                <a:path w="1746" h="438">
                  <a:moveTo>
                    <a:pt x="0" y="15"/>
                  </a:moveTo>
                  <a:cubicBezTo>
                    <a:pt x="253" y="7"/>
                    <a:pt x="507" y="0"/>
                    <a:pt x="771" y="60"/>
                  </a:cubicBezTo>
                  <a:cubicBezTo>
                    <a:pt x="1035" y="120"/>
                    <a:pt x="1428" y="318"/>
                    <a:pt x="1587" y="378"/>
                  </a:cubicBezTo>
                  <a:cubicBezTo>
                    <a:pt x="1746" y="438"/>
                    <a:pt x="1708" y="408"/>
                    <a:pt x="1723" y="423"/>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607" name="AutoShape 127"/>
            <p:cNvSpPr>
              <a:spLocks noChangeArrowheads="1"/>
            </p:cNvSpPr>
            <p:nvPr/>
          </p:nvSpPr>
          <p:spPr bwMode="auto">
            <a:xfrm rot="80878250">
              <a:off x="4105276" y="5675312"/>
              <a:ext cx="576262" cy="315913"/>
            </a:xfrm>
            <a:prstGeom prst="hexagon">
              <a:avLst>
                <a:gd name="adj" fmla="val 45603"/>
                <a:gd name="vf" fmla="val 115470"/>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06" name="AutoShape 126"/>
            <p:cNvSpPr>
              <a:spLocks noChangeArrowheads="1"/>
            </p:cNvSpPr>
            <p:nvPr/>
          </p:nvSpPr>
          <p:spPr bwMode="auto">
            <a:xfrm rot="80878250">
              <a:off x="4083050" y="5092700"/>
              <a:ext cx="576263" cy="315913"/>
            </a:xfrm>
            <a:prstGeom prst="hexagon">
              <a:avLst>
                <a:gd name="adj" fmla="val 45603"/>
                <a:gd name="vf" fmla="val 115470"/>
              </a:avLst>
            </a:prstGeom>
            <a:solidFill>
              <a:srgbClr val="0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73" name="AutoShape 93"/>
            <p:cNvSpPr>
              <a:spLocks noChangeArrowheads="1"/>
            </p:cNvSpPr>
            <p:nvPr/>
          </p:nvSpPr>
          <p:spPr bwMode="auto">
            <a:xfrm rot="5400000">
              <a:off x="4464844" y="5685632"/>
              <a:ext cx="568325" cy="280987"/>
            </a:xfrm>
            <a:prstGeom prst="hexagon">
              <a:avLst>
                <a:gd name="adj" fmla="val 50565"/>
                <a:gd name="vf" fmla="val 115470"/>
              </a:avLst>
            </a:prstGeom>
            <a:solidFill>
              <a:schemeClr val="tx2">
                <a:lumMod val="20000"/>
                <a:lumOff val="80000"/>
              </a:schemeClr>
            </a:solidFill>
            <a:ln w="9525">
              <a:solidFill>
                <a:schemeClr val="tx1"/>
              </a:solidFill>
              <a:miter lim="800000"/>
              <a:headEnd/>
              <a:tailEnd/>
            </a:ln>
            <a:effectLst/>
          </p:spPr>
          <p:txBody>
            <a:bodyPr wrap="none" anchor="ctr"/>
            <a:lstStyle/>
            <a:p>
              <a:endParaRPr lang="en-GB"/>
            </a:p>
          </p:txBody>
        </p:sp>
        <p:sp>
          <p:nvSpPr>
            <p:cNvPr id="20572" name="AutoShape 92"/>
            <p:cNvSpPr>
              <a:spLocks noChangeArrowheads="1"/>
            </p:cNvSpPr>
            <p:nvPr/>
          </p:nvSpPr>
          <p:spPr bwMode="auto">
            <a:xfrm rot="5400000">
              <a:off x="4464844" y="5118894"/>
              <a:ext cx="568325" cy="280987"/>
            </a:xfrm>
            <a:prstGeom prst="hexagon">
              <a:avLst>
                <a:gd name="adj" fmla="val 50565"/>
                <a:gd name="vf" fmla="val 115470"/>
              </a:avLst>
            </a:prstGeom>
            <a:solidFill>
              <a:schemeClr val="tx2">
                <a:lumMod val="20000"/>
                <a:lumOff val="80000"/>
              </a:schemeClr>
            </a:solidFill>
            <a:ln w="9525">
              <a:solidFill>
                <a:schemeClr val="tx1"/>
              </a:solidFill>
              <a:miter lim="800000"/>
              <a:headEnd/>
              <a:tailEnd/>
            </a:ln>
            <a:effectLst/>
          </p:spPr>
          <p:txBody>
            <a:bodyPr wrap="none" anchor="ctr"/>
            <a:lstStyle/>
            <a:p>
              <a:endParaRPr lang="en-GB"/>
            </a:p>
          </p:txBody>
        </p:sp>
        <p:sp>
          <p:nvSpPr>
            <p:cNvPr id="20571" name="Rectangle 91"/>
            <p:cNvSpPr>
              <a:spLocks noChangeArrowheads="1"/>
            </p:cNvSpPr>
            <p:nvPr/>
          </p:nvSpPr>
          <p:spPr bwMode="auto">
            <a:xfrm rot="5400000">
              <a:off x="4229894" y="5387182"/>
              <a:ext cx="1366837" cy="330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 name="Group 3"/>
          <p:cNvGrpSpPr/>
          <p:nvPr/>
        </p:nvGrpSpPr>
        <p:grpSpPr>
          <a:xfrm>
            <a:off x="4427538" y="985838"/>
            <a:ext cx="1512887" cy="1498600"/>
            <a:chOff x="4427538" y="985838"/>
            <a:chExt cx="1512887" cy="1498600"/>
          </a:xfrm>
        </p:grpSpPr>
        <p:sp>
          <p:nvSpPr>
            <p:cNvPr id="20592" name="Line 112"/>
            <p:cNvSpPr>
              <a:spLocks noChangeShapeType="1"/>
            </p:cNvSpPr>
            <p:nvPr/>
          </p:nvSpPr>
          <p:spPr bwMode="auto">
            <a:xfrm>
              <a:off x="5292725" y="1620838"/>
              <a:ext cx="647700"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83" name="Text Box 103"/>
            <p:cNvSpPr txBox="1">
              <a:spLocks noChangeArrowheads="1"/>
            </p:cNvSpPr>
            <p:nvPr/>
          </p:nvSpPr>
          <p:spPr bwMode="auto">
            <a:xfrm>
              <a:off x="4427538" y="985838"/>
              <a:ext cx="1185862" cy="64770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dirty="0">
                  <a:latin typeface="Comic Sans MS" pitchFamily="66" charset="0"/>
                </a:rPr>
                <a:t>Operator</a:t>
              </a:r>
            </a:p>
            <a:p>
              <a:pPr algn="ctr"/>
              <a:r>
                <a:rPr lang="en-GB" dirty="0">
                  <a:latin typeface="Comic Sans MS" pitchFamily="66" charset="0"/>
                </a:rPr>
                <a:t> gene</a:t>
              </a:r>
              <a:endParaRPr lang="en-US" dirty="0">
                <a:latin typeface="Comic Sans MS" pitchFamily="66" charset="0"/>
              </a:endParaRPr>
            </a:p>
          </p:txBody>
        </p:sp>
      </p:grpSp>
      <p:grpSp>
        <p:nvGrpSpPr>
          <p:cNvPr id="5" name="Group 4"/>
          <p:cNvGrpSpPr/>
          <p:nvPr/>
        </p:nvGrpSpPr>
        <p:grpSpPr>
          <a:xfrm>
            <a:off x="5692775" y="985838"/>
            <a:ext cx="3309938" cy="1498600"/>
            <a:chOff x="5692775" y="985838"/>
            <a:chExt cx="3309938" cy="1498600"/>
          </a:xfrm>
        </p:grpSpPr>
        <p:sp>
          <p:nvSpPr>
            <p:cNvPr id="20593" name="Line 113"/>
            <p:cNvSpPr>
              <a:spLocks noChangeShapeType="1"/>
            </p:cNvSpPr>
            <p:nvPr/>
          </p:nvSpPr>
          <p:spPr bwMode="auto">
            <a:xfrm flipH="1">
              <a:off x="7019925" y="1620838"/>
              <a:ext cx="936625"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84" name="Text Box 104"/>
            <p:cNvSpPr txBox="1">
              <a:spLocks noChangeArrowheads="1"/>
            </p:cNvSpPr>
            <p:nvPr/>
          </p:nvSpPr>
          <p:spPr bwMode="auto">
            <a:xfrm>
              <a:off x="5692775" y="985838"/>
              <a:ext cx="3309938" cy="647700"/>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atin typeface="Comic Sans MS" pitchFamily="66" charset="0"/>
                </a:rPr>
                <a:t>Structural gene (which codes</a:t>
              </a:r>
            </a:p>
            <a:p>
              <a:pPr algn="ctr"/>
              <a:r>
                <a:rPr lang="en-GB">
                  <a:latin typeface="Comic Sans MS" pitchFamily="66" charset="0"/>
                </a:rPr>
                <a:t>for the protein)</a:t>
              </a:r>
              <a:endParaRPr lang="en-US">
                <a:latin typeface="Comic Sans MS" pitchFamily="66" charset="0"/>
              </a:endParaRPr>
            </a:p>
          </p:txBody>
        </p:sp>
      </p:grpSp>
      <p:grpSp>
        <p:nvGrpSpPr>
          <p:cNvPr id="12" name="Group 11"/>
          <p:cNvGrpSpPr/>
          <p:nvPr/>
        </p:nvGrpSpPr>
        <p:grpSpPr>
          <a:xfrm>
            <a:off x="5148263" y="4797425"/>
            <a:ext cx="936625" cy="1439863"/>
            <a:chOff x="5148263" y="4797425"/>
            <a:chExt cx="936625" cy="1439863"/>
          </a:xfrm>
        </p:grpSpPr>
        <p:sp>
          <p:nvSpPr>
            <p:cNvPr id="20613" name="Line 133"/>
            <p:cNvSpPr>
              <a:spLocks noChangeShapeType="1"/>
            </p:cNvSpPr>
            <p:nvPr/>
          </p:nvSpPr>
          <p:spPr bwMode="auto">
            <a:xfrm>
              <a:off x="5148263" y="5516563"/>
              <a:ext cx="431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98" name="Rectangle 118"/>
            <p:cNvSpPr>
              <a:spLocks noChangeArrowheads="1"/>
            </p:cNvSpPr>
            <p:nvPr/>
          </p:nvSpPr>
          <p:spPr bwMode="auto">
            <a:xfrm rot="5400000">
              <a:off x="5220494" y="5372894"/>
              <a:ext cx="1439863" cy="2889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00" name="AutoShape 120"/>
            <p:cNvSpPr>
              <a:spLocks noChangeArrowheads="1"/>
            </p:cNvSpPr>
            <p:nvPr/>
          </p:nvSpPr>
          <p:spPr bwMode="auto">
            <a:xfrm rot="80878250">
              <a:off x="5534673" y="5646737"/>
              <a:ext cx="576262" cy="315913"/>
            </a:xfrm>
            <a:prstGeom prst="hexagon">
              <a:avLst>
                <a:gd name="adj" fmla="val 45603"/>
                <a:gd name="vf" fmla="val 115470"/>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99" name="AutoShape 119"/>
            <p:cNvSpPr>
              <a:spLocks noChangeArrowheads="1"/>
            </p:cNvSpPr>
            <p:nvPr/>
          </p:nvSpPr>
          <p:spPr bwMode="auto">
            <a:xfrm rot="80878250">
              <a:off x="5512447" y="5064125"/>
              <a:ext cx="576263" cy="315913"/>
            </a:xfrm>
            <a:prstGeom prst="hexagon">
              <a:avLst>
                <a:gd name="adj" fmla="val 45603"/>
                <a:gd name="vf" fmla="val 115470"/>
              </a:avLst>
            </a:prstGeom>
            <a:solidFill>
              <a:srgbClr val="0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Tree>
    <p:extLst>
      <p:ext uri="{BB962C8B-B14F-4D97-AF65-F5344CB8AC3E}">
        <p14:creationId xmlns:p14="http://schemas.microsoft.com/office/powerpoint/2010/main" val="375991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par>
                                <p:cTn id="38" presetID="22" presetClass="entr" presetSubtype="1"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up)">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up)">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up)">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up)">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up)">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08FA46E-52F6-4780-B790-BE2E8C9C9052}" type="datetime3">
              <a:rPr lang="en-US"/>
              <a:pPr/>
              <a:t>20 January 2016</a:t>
            </a:fld>
            <a:endParaRPr lang="en-US"/>
          </a:p>
        </p:txBody>
      </p:sp>
      <p:sp>
        <p:nvSpPr>
          <p:cNvPr id="5" name="Footer Placeholder 4"/>
          <p:cNvSpPr>
            <a:spLocks noGrp="1"/>
          </p:cNvSpPr>
          <p:nvPr>
            <p:ph type="ftr" sz="quarter" idx="11"/>
          </p:nvPr>
        </p:nvSpPr>
        <p:spPr/>
        <p:txBody>
          <a:bodyPr/>
          <a:lstStyle/>
          <a:p>
            <a:r>
              <a:rPr lang="en-US"/>
              <a:t>G R Davidson</a:t>
            </a:r>
          </a:p>
        </p:txBody>
      </p:sp>
      <p:sp>
        <p:nvSpPr>
          <p:cNvPr id="6" name="Slide Number Placeholder 5"/>
          <p:cNvSpPr>
            <a:spLocks noGrp="1"/>
          </p:cNvSpPr>
          <p:nvPr>
            <p:ph type="sldNum" sz="quarter" idx="12"/>
          </p:nvPr>
        </p:nvSpPr>
        <p:spPr/>
        <p:txBody>
          <a:bodyPr/>
          <a:lstStyle/>
          <a:p>
            <a:fld id="{F38DEBFD-7A6F-43BD-867D-942D29E11FB4}" type="slidenum">
              <a:rPr lang="en-US"/>
              <a:pPr/>
              <a:t>37</a:t>
            </a:fld>
            <a:endParaRPr lang="en-US"/>
          </a:p>
        </p:txBody>
      </p:sp>
      <p:sp>
        <p:nvSpPr>
          <p:cNvPr id="16386" name="Rectangle 2"/>
          <p:cNvSpPr>
            <a:spLocks noGrp="1" noChangeArrowheads="1"/>
          </p:cNvSpPr>
          <p:nvPr>
            <p:ph type="title"/>
          </p:nvPr>
        </p:nvSpPr>
        <p:spPr/>
        <p:txBody>
          <a:bodyPr/>
          <a:lstStyle/>
          <a:p>
            <a:r>
              <a:rPr lang="en-GB"/>
              <a:t>Gene Products</a:t>
            </a:r>
            <a:endParaRPr lang="en-US"/>
          </a:p>
        </p:txBody>
      </p:sp>
      <p:sp>
        <p:nvSpPr>
          <p:cNvPr id="16387" name="Rectangle 3"/>
          <p:cNvSpPr>
            <a:spLocks noGrp="1" noChangeArrowheads="1"/>
          </p:cNvSpPr>
          <p:nvPr>
            <p:ph type="body" idx="1"/>
          </p:nvPr>
        </p:nvSpPr>
        <p:spPr>
          <a:xfrm>
            <a:off x="457200" y="1484313"/>
            <a:ext cx="8229600" cy="4525962"/>
          </a:xfrm>
        </p:spPr>
        <p:txBody>
          <a:bodyPr/>
          <a:lstStyle/>
          <a:p>
            <a:pPr marL="536575" indent="-536575"/>
            <a:r>
              <a:rPr lang="en-GB" sz="2800"/>
              <a:t>We have seen how genes can be controlled to produce enzymes. </a:t>
            </a:r>
          </a:p>
          <a:p>
            <a:pPr marL="536575" indent="-536575"/>
            <a:r>
              <a:rPr lang="en-GB" sz="2800"/>
              <a:t>If a gene produces an enzyme, it can have wide ranging effects on cells and on the organism. </a:t>
            </a:r>
          </a:p>
          <a:p>
            <a:pPr marL="536575" indent="-536575"/>
            <a:r>
              <a:rPr lang="en-GB" sz="2800"/>
              <a:t>A mutation in a gene responsible for the production of an enzyme may result in non-production of the enzyme so the reaction it controls cannot take place. </a:t>
            </a:r>
          </a:p>
        </p:txBody>
      </p:sp>
    </p:spTree>
    <p:extLst>
      <p:ext uri="{BB962C8B-B14F-4D97-AF65-F5344CB8AC3E}">
        <p14:creationId xmlns:p14="http://schemas.microsoft.com/office/powerpoint/2010/main" val="42784463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1B9A1EB-25F5-4338-8B3B-3222D7705035}" type="datetime3">
              <a:rPr lang="en-US"/>
              <a:pPr/>
              <a:t>20 January 2016</a:t>
            </a:fld>
            <a:endParaRPr lang="en-US"/>
          </a:p>
        </p:txBody>
      </p:sp>
      <p:sp>
        <p:nvSpPr>
          <p:cNvPr id="5" name="Footer Placeholder 4"/>
          <p:cNvSpPr>
            <a:spLocks noGrp="1"/>
          </p:cNvSpPr>
          <p:nvPr>
            <p:ph type="ftr" sz="quarter" idx="11"/>
          </p:nvPr>
        </p:nvSpPr>
        <p:spPr/>
        <p:txBody>
          <a:bodyPr/>
          <a:lstStyle/>
          <a:p>
            <a:r>
              <a:rPr lang="en-US"/>
              <a:t>G R Davidson</a:t>
            </a:r>
          </a:p>
        </p:txBody>
      </p:sp>
      <p:sp>
        <p:nvSpPr>
          <p:cNvPr id="6" name="Slide Number Placeholder 5"/>
          <p:cNvSpPr>
            <a:spLocks noGrp="1"/>
          </p:cNvSpPr>
          <p:nvPr>
            <p:ph type="sldNum" sz="quarter" idx="12"/>
          </p:nvPr>
        </p:nvSpPr>
        <p:spPr/>
        <p:txBody>
          <a:bodyPr/>
          <a:lstStyle/>
          <a:p>
            <a:fld id="{AF987A1A-57F3-49AB-8AA4-8F0FF08F3280}" type="slidenum">
              <a:rPr lang="en-US"/>
              <a:pPr/>
              <a:t>38</a:t>
            </a:fld>
            <a:endParaRPr lang="en-US"/>
          </a:p>
        </p:txBody>
      </p:sp>
      <p:sp>
        <p:nvSpPr>
          <p:cNvPr id="17410" name="Rectangle 2"/>
          <p:cNvSpPr>
            <a:spLocks noGrp="1" noChangeArrowheads="1"/>
          </p:cNvSpPr>
          <p:nvPr>
            <p:ph type="title"/>
          </p:nvPr>
        </p:nvSpPr>
        <p:spPr/>
        <p:txBody>
          <a:bodyPr/>
          <a:lstStyle/>
          <a:p>
            <a:r>
              <a:rPr lang="en-GB"/>
              <a:t>Gene Products</a:t>
            </a:r>
            <a:endParaRPr lang="en-US"/>
          </a:p>
        </p:txBody>
      </p:sp>
      <p:sp>
        <p:nvSpPr>
          <p:cNvPr id="17411" name="Rectangle 3"/>
          <p:cNvSpPr>
            <a:spLocks noGrp="1" noChangeArrowheads="1"/>
          </p:cNvSpPr>
          <p:nvPr>
            <p:ph type="body" idx="1"/>
          </p:nvPr>
        </p:nvSpPr>
        <p:spPr>
          <a:xfrm>
            <a:off x="457200" y="1600200"/>
            <a:ext cx="8435975" cy="4525963"/>
          </a:xfrm>
        </p:spPr>
        <p:txBody>
          <a:bodyPr/>
          <a:lstStyle/>
          <a:p>
            <a:pPr marL="536575" indent="-536575">
              <a:lnSpc>
                <a:spcPct val="90000"/>
              </a:lnSpc>
            </a:pPr>
            <a:r>
              <a:rPr lang="en-GB"/>
              <a:t>A mutation in humans which results in the non-production of the enzyme phenylalanine hydroxylase causes a condition known as phenylketonuria (PKU). </a:t>
            </a:r>
          </a:p>
          <a:p>
            <a:pPr marL="536575" indent="-536575">
              <a:lnSpc>
                <a:spcPct val="90000"/>
              </a:lnSpc>
            </a:pPr>
            <a:r>
              <a:rPr lang="en-GB"/>
              <a:t>This condition results in severe mental retardation and all new born babies are tested to ensure they don’t suffer from this condition.</a:t>
            </a:r>
            <a:endParaRPr lang="en-US"/>
          </a:p>
        </p:txBody>
      </p:sp>
    </p:spTree>
    <p:extLst>
      <p:ext uri="{BB962C8B-B14F-4D97-AF65-F5344CB8AC3E}">
        <p14:creationId xmlns:p14="http://schemas.microsoft.com/office/powerpoint/2010/main" val="3743101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Explosion 2 95"/>
          <p:cNvSpPr/>
          <p:nvPr/>
        </p:nvSpPr>
        <p:spPr>
          <a:xfrm>
            <a:off x="6297360" y="1556792"/>
            <a:ext cx="2523112" cy="1618353"/>
          </a:xfrm>
          <a:prstGeom prst="irregularSeal2">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Cell Metabolism</a:t>
            </a:r>
            <a:endParaRPr lang="en-GB" dirty="0"/>
          </a:p>
        </p:txBody>
      </p:sp>
      <p:sp>
        <p:nvSpPr>
          <p:cNvPr id="4" name="Date Placeholder 3"/>
          <p:cNvSpPr>
            <a:spLocks noGrp="1"/>
          </p:cNvSpPr>
          <p:nvPr>
            <p:ph type="dt" sz="half" idx="10"/>
          </p:nvPr>
        </p:nvSpPr>
        <p:spPr/>
        <p:txBody>
          <a:bodyPr/>
          <a:lstStyle/>
          <a:p>
            <a:fld id="{EA21F6DF-3082-4644-84DD-A3C5FBA6B3AD}" type="datetime2">
              <a:rPr lang="en-GB" smtClean="0"/>
              <a:t>Wednesday, 20 January 2016</a:t>
            </a:fld>
            <a:endParaRPr lang="en-GB"/>
          </a:p>
        </p:txBody>
      </p:sp>
      <p:sp>
        <p:nvSpPr>
          <p:cNvPr id="5" name="Footer Placeholder 4"/>
          <p:cNvSpPr>
            <a:spLocks noGrp="1"/>
          </p:cNvSpPr>
          <p:nvPr>
            <p:ph type="ftr" sz="quarter" idx="11"/>
          </p:nvPr>
        </p:nvSpPr>
        <p:spPr/>
        <p:txBody>
          <a:bodyPr/>
          <a:lstStyle/>
          <a:p>
            <a:r>
              <a:rPr lang="en-GB" smtClean="0"/>
              <a:t>G R Davidson</a:t>
            </a:r>
            <a:endParaRPr lang="en-GB"/>
          </a:p>
        </p:txBody>
      </p:sp>
      <p:sp>
        <p:nvSpPr>
          <p:cNvPr id="6" name="Slide Number Placeholder 5"/>
          <p:cNvSpPr>
            <a:spLocks noGrp="1"/>
          </p:cNvSpPr>
          <p:nvPr>
            <p:ph type="sldNum" sz="quarter" idx="12"/>
          </p:nvPr>
        </p:nvSpPr>
        <p:spPr/>
        <p:txBody>
          <a:bodyPr/>
          <a:lstStyle/>
          <a:p>
            <a:fld id="{DEC60EA4-28BE-4436-9F73-4090B429F4F1}" type="slidenum">
              <a:rPr lang="en-GB" smtClean="0"/>
              <a:t>4</a:t>
            </a:fld>
            <a:endParaRPr lang="en-GB"/>
          </a:p>
        </p:txBody>
      </p:sp>
      <p:grpSp>
        <p:nvGrpSpPr>
          <p:cNvPr id="50" name="Group 49"/>
          <p:cNvGrpSpPr/>
          <p:nvPr/>
        </p:nvGrpSpPr>
        <p:grpSpPr>
          <a:xfrm>
            <a:off x="637556" y="2320951"/>
            <a:ext cx="3988563" cy="1110796"/>
            <a:chOff x="1015485" y="1611044"/>
            <a:chExt cx="4997659" cy="1391824"/>
          </a:xfrm>
        </p:grpSpPr>
        <p:sp>
          <p:nvSpPr>
            <p:cNvPr id="7" name="Oval 6"/>
            <p:cNvSpPr/>
            <p:nvPr/>
          </p:nvSpPr>
          <p:spPr>
            <a:xfrm>
              <a:off x="1688713" y="1628800"/>
              <a:ext cx="216024" cy="216024"/>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384918" y="2202396"/>
              <a:ext cx="216024" cy="21602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1688713" y="2202396"/>
              <a:ext cx="216024" cy="21602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3081079" y="2202396"/>
              <a:ext cx="216024" cy="21602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772452" y="2202396"/>
              <a:ext cx="216024" cy="21602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1015485" y="2204864"/>
              <a:ext cx="216024" cy="216024"/>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688713" y="2786844"/>
              <a:ext cx="216024" cy="216024"/>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2393796" y="1637907"/>
              <a:ext cx="216024" cy="216024"/>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2384918" y="2786844"/>
              <a:ext cx="216024" cy="216024"/>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3081079" y="1618938"/>
              <a:ext cx="216024" cy="216024"/>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3772452" y="1620151"/>
              <a:ext cx="216024" cy="216024"/>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3081079" y="2786844"/>
              <a:ext cx="216024" cy="216024"/>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3772452" y="2786844"/>
              <a:ext cx="216024" cy="216024"/>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4430983" y="1611044"/>
              <a:ext cx="216024" cy="216024"/>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4448739" y="2786844"/>
              <a:ext cx="216024" cy="216024"/>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5100457" y="1619922"/>
              <a:ext cx="216024" cy="216024"/>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5102690" y="2786844"/>
              <a:ext cx="216024" cy="216024"/>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5797120" y="2202396"/>
              <a:ext cx="216024" cy="216024"/>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4427984" y="2202396"/>
              <a:ext cx="216024" cy="21602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5102690" y="2202396"/>
              <a:ext cx="216024" cy="21602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Connector 27"/>
            <p:cNvCxnSpPr/>
            <p:nvPr/>
          </p:nvCxnSpPr>
          <p:spPr>
            <a:xfrm flipV="1">
              <a:off x="1231509" y="2307940"/>
              <a:ext cx="457204" cy="24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913615" y="2303998"/>
              <a:ext cx="457204" cy="24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609820" y="2306466"/>
              <a:ext cx="457204" cy="24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297103" y="2308934"/>
              <a:ext cx="457204" cy="24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980868" y="2311402"/>
              <a:ext cx="457204" cy="24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652886" y="2313870"/>
              <a:ext cx="457204" cy="24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327592" y="2304992"/>
              <a:ext cx="457204" cy="24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9" idx="4"/>
              <a:endCxn id="13" idx="0"/>
            </p:cNvCxnSpPr>
            <p:nvPr/>
          </p:nvCxnSpPr>
          <p:spPr>
            <a:xfrm>
              <a:off x="1796725" y="2418420"/>
              <a:ext cx="0" cy="3684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492930" y="2420888"/>
              <a:ext cx="0" cy="3684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189091" y="2420888"/>
              <a:ext cx="0" cy="3684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880464" y="2422362"/>
              <a:ext cx="0" cy="3684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548796" y="2422362"/>
              <a:ext cx="0" cy="3684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210702" y="2422362"/>
              <a:ext cx="0" cy="3684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208469" y="1827562"/>
              <a:ext cx="0" cy="3684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539918" y="1832983"/>
              <a:ext cx="0" cy="3684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883893" y="1838403"/>
              <a:ext cx="0" cy="3684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189091" y="1841861"/>
              <a:ext cx="0" cy="3684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503815" y="1852701"/>
              <a:ext cx="0" cy="3684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796725" y="1833972"/>
              <a:ext cx="0" cy="3684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 name="TextBox 50"/>
          <p:cNvSpPr txBox="1"/>
          <p:nvPr/>
        </p:nvSpPr>
        <p:spPr>
          <a:xfrm>
            <a:off x="1129799" y="1412776"/>
            <a:ext cx="2252540" cy="584775"/>
          </a:xfrm>
          <a:prstGeom prst="rect">
            <a:avLst/>
          </a:prstGeom>
          <a:noFill/>
        </p:spPr>
        <p:txBody>
          <a:bodyPr wrap="none" rtlCol="0">
            <a:spAutoFit/>
          </a:bodyPr>
          <a:lstStyle/>
          <a:p>
            <a:r>
              <a:rPr lang="en-GB" sz="3200" dirty="0" smtClean="0">
                <a:solidFill>
                  <a:srgbClr val="0000FF"/>
                </a:solidFill>
                <a:effectLst>
                  <a:outerShdw blurRad="38100" dist="38100" dir="2700000" algn="tl">
                    <a:srgbClr val="000000">
                      <a:alpha val="43137"/>
                    </a:srgbClr>
                  </a:outerShdw>
                </a:effectLst>
                <a:latin typeface="Comic Sans MS" pitchFamily="66" charset="0"/>
              </a:rPr>
              <a:t>Catabolism</a:t>
            </a:r>
            <a:endParaRPr lang="en-GB" sz="3200" dirty="0">
              <a:solidFill>
                <a:srgbClr val="0000FF"/>
              </a:solidFill>
              <a:effectLst>
                <a:outerShdw blurRad="38100" dist="38100" dir="2700000" algn="tl">
                  <a:srgbClr val="000000">
                    <a:alpha val="43137"/>
                  </a:srgbClr>
                </a:outerShdw>
              </a:effectLst>
              <a:latin typeface="Comic Sans MS" pitchFamily="66" charset="0"/>
            </a:endParaRPr>
          </a:p>
        </p:txBody>
      </p:sp>
      <p:grpSp>
        <p:nvGrpSpPr>
          <p:cNvPr id="3" name="Group 2"/>
          <p:cNvGrpSpPr/>
          <p:nvPr/>
        </p:nvGrpSpPr>
        <p:grpSpPr>
          <a:xfrm>
            <a:off x="3320826" y="3651324"/>
            <a:ext cx="4599679" cy="2182330"/>
            <a:chOff x="3320826" y="3651324"/>
            <a:chExt cx="4599679" cy="2182330"/>
          </a:xfrm>
        </p:grpSpPr>
        <p:sp>
          <p:nvSpPr>
            <p:cNvPr id="53" name="Oval 52"/>
            <p:cNvSpPr/>
            <p:nvPr/>
          </p:nvSpPr>
          <p:spPr>
            <a:xfrm>
              <a:off x="5244091" y="4125389"/>
              <a:ext cx="172406" cy="172406"/>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4988292" y="5301208"/>
              <a:ext cx="172406" cy="17240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3819201" y="5301208"/>
              <a:ext cx="172406" cy="17240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4716016" y="4297795"/>
              <a:ext cx="172406" cy="17240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6297360" y="4014618"/>
              <a:ext cx="172406" cy="17240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3722960" y="4478984"/>
              <a:ext cx="172406" cy="172406"/>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4260254" y="4943454"/>
              <a:ext cx="172406" cy="172406"/>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5825431" y="4297795"/>
              <a:ext cx="172406" cy="172406"/>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3320826" y="5029657"/>
              <a:ext cx="172406" cy="172406"/>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6656176" y="3651324"/>
              <a:ext cx="172406" cy="172406"/>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7366711" y="5407772"/>
              <a:ext cx="172406" cy="172406"/>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5232505" y="4771048"/>
              <a:ext cx="172406" cy="172406"/>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p:cNvSpPr/>
            <p:nvPr/>
          </p:nvSpPr>
          <p:spPr>
            <a:xfrm>
              <a:off x="5923257" y="4943454"/>
              <a:ext cx="172406" cy="172406"/>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6898699" y="4214198"/>
              <a:ext cx="172406" cy="172406"/>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6531938" y="4698619"/>
              <a:ext cx="172406" cy="172406"/>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5677214" y="5661248"/>
              <a:ext cx="172406" cy="172406"/>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6984902" y="4943454"/>
              <a:ext cx="172406" cy="172406"/>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7748099" y="4771048"/>
              <a:ext cx="172406" cy="172406"/>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p:nvSpPr>
          <p:spPr>
            <a:xfrm>
              <a:off x="6211157" y="5267762"/>
              <a:ext cx="172406" cy="17240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a:off x="7293865" y="4390811"/>
              <a:ext cx="172406" cy="17240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3" name="Bent Arrow 92"/>
          <p:cNvSpPr/>
          <p:nvPr/>
        </p:nvSpPr>
        <p:spPr>
          <a:xfrm rot="10800000">
            <a:off x="2677135" y="3577088"/>
            <a:ext cx="1018991" cy="1096601"/>
          </a:xfrm>
          <a:prstGeom prst="bentArrow">
            <a:avLst>
              <a:gd name="adj1" fmla="val 34584"/>
              <a:gd name="adj2" fmla="val 32841"/>
              <a:gd name="adj3" fmla="val 36326"/>
              <a:gd name="adj4" fmla="val 30682"/>
            </a:avLst>
          </a:prstGeom>
          <a:solidFill>
            <a:srgbClr val="FF6600"/>
          </a:solidFill>
          <a:ln>
            <a:solidFill>
              <a:schemeClr val="tx1"/>
            </a:solid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4" name="Striped Right Arrow 93"/>
          <p:cNvSpPr/>
          <p:nvPr/>
        </p:nvSpPr>
        <p:spPr>
          <a:xfrm rot="19939347">
            <a:off x="4195850" y="2857490"/>
            <a:ext cx="2268886" cy="635310"/>
          </a:xfrm>
          <a:prstGeom prst="stripedRightArrow">
            <a:avLst>
              <a:gd name="adj1" fmla="val 33124"/>
              <a:gd name="adj2" fmla="val 50000"/>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TextBox 94"/>
          <p:cNvSpPr txBox="1"/>
          <p:nvPr/>
        </p:nvSpPr>
        <p:spPr>
          <a:xfrm>
            <a:off x="6984902" y="2228788"/>
            <a:ext cx="928459" cy="369332"/>
          </a:xfrm>
          <a:prstGeom prst="rect">
            <a:avLst/>
          </a:prstGeom>
          <a:noFill/>
        </p:spPr>
        <p:txBody>
          <a:bodyPr wrap="none" rtlCol="0">
            <a:spAutoFit/>
          </a:bodyPr>
          <a:lstStyle/>
          <a:p>
            <a:r>
              <a:rPr lang="en-GB" dirty="0" smtClean="0">
                <a:latin typeface="Comic Sans MS" pitchFamily="66" charset="0"/>
              </a:rPr>
              <a:t>Energy</a:t>
            </a:r>
            <a:endParaRPr lang="en-GB" dirty="0">
              <a:latin typeface="Comic Sans MS" pitchFamily="66" charset="0"/>
            </a:endParaRPr>
          </a:p>
        </p:txBody>
      </p:sp>
    </p:spTree>
    <p:extLst>
      <p:ext uri="{BB962C8B-B14F-4D97-AF65-F5344CB8AC3E}">
        <p14:creationId xmlns:p14="http://schemas.microsoft.com/office/powerpoint/2010/main" val="363816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1"/>
                                        </p:tgtEl>
                                        <p:attrNameLst>
                                          <p:attrName>style.visibility</p:attrName>
                                        </p:attrNameLst>
                                      </p:cBhvr>
                                      <p:to>
                                        <p:strVal val="visible"/>
                                      </p:to>
                                    </p:set>
                                    <p:anim by="(-#ppt_w*2)" calcmode="lin" valueType="num">
                                      <p:cBhvr rctx="PPT">
                                        <p:cTn id="7" dur="250" autoRev="1" fill="hold">
                                          <p:stCondLst>
                                            <p:cond delay="0"/>
                                          </p:stCondLst>
                                        </p:cTn>
                                        <p:tgtEl>
                                          <p:spTgt spid="51"/>
                                        </p:tgtEl>
                                        <p:attrNameLst>
                                          <p:attrName>ppt_w</p:attrName>
                                        </p:attrNameLst>
                                      </p:cBhvr>
                                    </p:anim>
                                    <p:anim by="(#ppt_w*0.50)" calcmode="lin" valueType="num">
                                      <p:cBhvr>
                                        <p:cTn id="8" dur="250" decel="50000" autoRev="1" fill="hold">
                                          <p:stCondLst>
                                            <p:cond delay="0"/>
                                          </p:stCondLst>
                                        </p:cTn>
                                        <p:tgtEl>
                                          <p:spTgt spid="51"/>
                                        </p:tgtEl>
                                        <p:attrNameLst>
                                          <p:attrName>ppt_x</p:attrName>
                                        </p:attrNameLst>
                                      </p:cBhvr>
                                    </p:anim>
                                    <p:anim from="(-#ppt_h/2)" to="(#ppt_y)" calcmode="lin" valueType="num">
                                      <p:cBhvr>
                                        <p:cTn id="9" dur="500" fill="hold">
                                          <p:stCondLst>
                                            <p:cond delay="0"/>
                                          </p:stCondLst>
                                        </p:cTn>
                                        <p:tgtEl>
                                          <p:spTgt spid="51"/>
                                        </p:tgtEl>
                                        <p:attrNameLst>
                                          <p:attrName>ppt_y</p:attrName>
                                        </p:attrNameLst>
                                      </p:cBhvr>
                                    </p:anim>
                                    <p:animRot by="21600000">
                                      <p:cBhvr>
                                        <p:cTn id="10" dur="500" fill="hold">
                                          <p:stCondLst>
                                            <p:cond delay="0"/>
                                          </p:stCondLst>
                                        </p:cTn>
                                        <p:tgtEl>
                                          <p:spTgt spid="5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circle(in)">
                                      <p:cBhvr>
                                        <p:cTn id="15" dur="2000"/>
                                        <p:tgtEl>
                                          <p:spTgt spid="5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circle(in)">
                                      <p:cBhvr>
                                        <p:cTn id="20" dur="2000"/>
                                        <p:tgtEl>
                                          <p:spTgt spid="9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94"/>
                                        </p:tgtEl>
                                        <p:attrNameLst>
                                          <p:attrName>style.visibility</p:attrName>
                                        </p:attrNameLst>
                                      </p:cBhvr>
                                      <p:to>
                                        <p:strVal val="visible"/>
                                      </p:to>
                                    </p:set>
                                    <p:animEffect transition="in" filter="circle(in)">
                                      <p:cBhvr>
                                        <p:cTn id="28" dur="2000"/>
                                        <p:tgtEl>
                                          <p:spTgt spid="9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95"/>
                                        </p:tgtEl>
                                        <p:attrNameLst>
                                          <p:attrName>style.visibility</p:attrName>
                                        </p:attrNameLst>
                                      </p:cBhvr>
                                      <p:to>
                                        <p:strVal val="visible"/>
                                      </p:to>
                                    </p:set>
                                    <p:animEffect transition="in" filter="circle(in)">
                                      <p:cBhvr>
                                        <p:cTn id="31" dur="2000"/>
                                        <p:tgtEl>
                                          <p:spTgt spid="95"/>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circle(in)">
                                      <p:cBhvr>
                                        <p:cTn id="34" dur="2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51" grpId="0"/>
      <p:bldP spid="93" grpId="0" animBg="1"/>
      <p:bldP spid="94" grpId="0" animBg="1"/>
      <p:bldP spid="9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Cell Metabolism</a:t>
            </a:r>
            <a:endParaRPr lang="en-GB" dirty="0"/>
          </a:p>
        </p:txBody>
      </p:sp>
      <p:sp>
        <p:nvSpPr>
          <p:cNvPr id="4" name="Date Placeholder 3"/>
          <p:cNvSpPr>
            <a:spLocks noGrp="1"/>
          </p:cNvSpPr>
          <p:nvPr>
            <p:ph type="dt" sz="half" idx="10"/>
          </p:nvPr>
        </p:nvSpPr>
        <p:spPr/>
        <p:txBody>
          <a:bodyPr/>
          <a:lstStyle/>
          <a:p>
            <a:fld id="{EA21F6DF-3082-4644-84DD-A3C5FBA6B3AD}" type="datetime2">
              <a:rPr lang="en-GB" smtClean="0"/>
              <a:t>Wednesday, 20 January 2016</a:t>
            </a:fld>
            <a:endParaRPr lang="en-GB"/>
          </a:p>
        </p:txBody>
      </p:sp>
      <p:sp>
        <p:nvSpPr>
          <p:cNvPr id="5" name="Footer Placeholder 4"/>
          <p:cNvSpPr>
            <a:spLocks noGrp="1"/>
          </p:cNvSpPr>
          <p:nvPr>
            <p:ph type="ftr" sz="quarter" idx="11"/>
          </p:nvPr>
        </p:nvSpPr>
        <p:spPr/>
        <p:txBody>
          <a:bodyPr/>
          <a:lstStyle/>
          <a:p>
            <a:r>
              <a:rPr lang="en-GB" smtClean="0"/>
              <a:t>G R Davidson</a:t>
            </a:r>
            <a:endParaRPr lang="en-GB"/>
          </a:p>
        </p:txBody>
      </p:sp>
      <p:sp>
        <p:nvSpPr>
          <p:cNvPr id="6" name="Slide Number Placeholder 5"/>
          <p:cNvSpPr>
            <a:spLocks noGrp="1"/>
          </p:cNvSpPr>
          <p:nvPr>
            <p:ph type="sldNum" sz="quarter" idx="12"/>
          </p:nvPr>
        </p:nvSpPr>
        <p:spPr/>
        <p:txBody>
          <a:bodyPr/>
          <a:lstStyle/>
          <a:p>
            <a:fld id="{DEC60EA4-28BE-4436-9F73-4090B429F4F1}" type="slidenum">
              <a:rPr lang="en-GB" smtClean="0"/>
              <a:t>5</a:t>
            </a:fld>
            <a:endParaRPr lang="en-GB"/>
          </a:p>
        </p:txBody>
      </p:sp>
      <p:grpSp>
        <p:nvGrpSpPr>
          <p:cNvPr id="50" name="Group 49"/>
          <p:cNvGrpSpPr/>
          <p:nvPr/>
        </p:nvGrpSpPr>
        <p:grpSpPr>
          <a:xfrm>
            <a:off x="3942041" y="3907971"/>
            <a:ext cx="3988563" cy="1110796"/>
            <a:chOff x="1015485" y="1611044"/>
            <a:chExt cx="4997659" cy="1391824"/>
          </a:xfrm>
        </p:grpSpPr>
        <p:sp>
          <p:nvSpPr>
            <p:cNvPr id="7" name="Oval 6"/>
            <p:cNvSpPr/>
            <p:nvPr/>
          </p:nvSpPr>
          <p:spPr>
            <a:xfrm>
              <a:off x="1688713" y="1628800"/>
              <a:ext cx="216024" cy="216024"/>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384918" y="2202396"/>
              <a:ext cx="216024" cy="21602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1688713" y="2202396"/>
              <a:ext cx="216024" cy="21602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3081079" y="2202396"/>
              <a:ext cx="216024" cy="21602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3772452" y="2202396"/>
              <a:ext cx="216024" cy="21602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1015485" y="2204864"/>
              <a:ext cx="216024" cy="216024"/>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688713" y="2786844"/>
              <a:ext cx="216024" cy="216024"/>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2393796" y="1637907"/>
              <a:ext cx="216024" cy="216024"/>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2384918" y="2786844"/>
              <a:ext cx="216024" cy="216024"/>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3081079" y="1618938"/>
              <a:ext cx="216024" cy="216024"/>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3772452" y="1620151"/>
              <a:ext cx="216024" cy="216024"/>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3081079" y="2786844"/>
              <a:ext cx="216024" cy="216024"/>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3772452" y="2786844"/>
              <a:ext cx="216024" cy="216024"/>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4430983" y="1611044"/>
              <a:ext cx="216024" cy="216024"/>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4448739" y="2786844"/>
              <a:ext cx="216024" cy="216024"/>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5100457" y="1619922"/>
              <a:ext cx="216024" cy="216024"/>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5102690" y="2786844"/>
              <a:ext cx="216024" cy="216024"/>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5797120" y="2202396"/>
              <a:ext cx="216024" cy="216024"/>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4427984" y="2202396"/>
              <a:ext cx="216024" cy="21602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5102690" y="2202396"/>
              <a:ext cx="216024" cy="21602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Connector 27"/>
            <p:cNvCxnSpPr/>
            <p:nvPr/>
          </p:nvCxnSpPr>
          <p:spPr>
            <a:xfrm flipV="1">
              <a:off x="1231509" y="2307940"/>
              <a:ext cx="457204" cy="24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1913615" y="2303998"/>
              <a:ext cx="457204" cy="24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609820" y="2306466"/>
              <a:ext cx="457204" cy="24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297103" y="2308934"/>
              <a:ext cx="457204" cy="24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980868" y="2311402"/>
              <a:ext cx="457204" cy="24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652886" y="2313870"/>
              <a:ext cx="457204" cy="24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327592" y="2304992"/>
              <a:ext cx="457204" cy="24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9" idx="4"/>
              <a:endCxn id="13" idx="0"/>
            </p:cNvCxnSpPr>
            <p:nvPr/>
          </p:nvCxnSpPr>
          <p:spPr>
            <a:xfrm>
              <a:off x="1796725" y="2418420"/>
              <a:ext cx="0" cy="3684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492930" y="2420888"/>
              <a:ext cx="0" cy="3684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189091" y="2420888"/>
              <a:ext cx="0" cy="3684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880464" y="2422362"/>
              <a:ext cx="0" cy="3684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548796" y="2422362"/>
              <a:ext cx="0" cy="3684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210702" y="2422362"/>
              <a:ext cx="0" cy="3684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208469" y="1827562"/>
              <a:ext cx="0" cy="3684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539918" y="1832983"/>
              <a:ext cx="0" cy="3684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883893" y="1838403"/>
              <a:ext cx="0" cy="3684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189091" y="1841861"/>
              <a:ext cx="0" cy="3684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503815" y="1852701"/>
              <a:ext cx="0" cy="3684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796725" y="1833972"/>
              <a:ext cx="0" cy="3684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 name="TextBox 50"/>
          <p:cNvSpPr txBox="1"/>
          <p:nvPr/>
        </p:nvSpPr>
        <p:spPr>
          <a:xfrm>
            <a:off x="1129799" y="1412776"/>
            <a:ext cx="2116285" cy="584775"/>
          </a:xfrm>
          <a:prstGeom prst="rect">
            <a:avLst/>
          </a:prstGeom>
          <a:noFill/>
        </p:spPr>
        <p:txBody>
          <a:bodyPr wrap="none" rtlCol="0">
            <a:spAutoFit/>
          </a:bodyPr>
          <a:lstStyle/>
          <a:p>
            <a:r>
              <a:rPr lang="en-GB" sz="3200" dirty="0" smtClean="0">
                <a:solidFill>
                  <a:srgbClr val="0000FF"/>
                </a:solidFill>
                <a:effectLst>
                  <a:outerShdw blurRad="38100" dist="38100" dir="2700000" algn="tl">
                    <a:srgbClr val="000000">
                      <a:alpha val="43137"/>
                    </a:srgbClr>
                  </a:outerShdw>
                </a:effectLst>
                <a:latin typeface="Comic Sans MS" pitchFamily="66" charset="0"/>
              </a:rPr>
              <a:t>Anabolism</a:t>
            </a:r>
            <a:endParaRPr lang="en-GB" sz="3200" dirty="0">
              <a:solidFill>
                <a:srgbClr val="0000FF"/>
              </a:solidFill>
              <a:effectLst>
                <a:outerShdw blurRad="38100" dist="38100" dir="2700000" algn="tl">
                  <a:srgbClr val="000000">
                    <a:alpha val="43137"/>
                  </a:srgbClr>
                </a:outerShdw>
              </a:effectLst>
              <a:latin typeface="Comic Sans MS" pitchFamily="66" charset="0"/>
            </a:endParaRPr>
          </a:p>
        </p:txBody>
      </p:sp>
      <p:grpSp>
        <p:nvGrpSpPr>
          <p:cNvPr id="3" name="Group 2"/>
          <p:cNvGrpSpPr/>
          <p:nvPr/>
        </p:nvGrpSpPr>
        <p:grpSpPr>
          <a:xfrm>
            <a:off x="379135" y="1810897"/>
            <a:ext cx="3750279" cy="1822290"/>
            <a:chOff x="379135" y="1810897"/>
            <a:chExt cx="3750279" cy="1822290"/>
          </a:xfrm>
        </p:grpSpPr>
        <p:sp>
          <p:nvSpPr>
            <p:cNvPr id="53" name="Oval 52"/>
            <p:cNvSpPr/>
            <p:nvPr/>
          </p:nvSpPr>
          <p:spPr>
            <a:xfrm>
              <a:off x="2302400" y="2284962"/>
              <a:ext cx="172406" cy="172406"/>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1885658" y="3288375"/>
              <a:ext cx="172406" cy="17240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877510" y="3460781"/>
              <a:ext cx="172406" cy="17240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1774325" y="2457368"/>
              <a:ext cx="172406" cy="17240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3355669" y="2174191"/>
              <a:ext cx="172406" cy="17240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781269" y="2638557"/>
              <a:ext cx="172406" cy="172406"/>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1318563" y="3103027"/>
              <a:ext cx="172406" cy="172406"/>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2883740" y="2457368"/>
              <a:ext cx="172406" cy="172406"/>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379135" y="3189230"/>
              <a:ext cx="172406" cy="172406"/>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3714485" y="1810897"/>
              <a:ext cx="172406" cy="172406"/>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1455000" y="2001785"/>
              <a:ext cx="172406" cy="172406"/>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2290814" y="2930621"/>
              <a:ext cx="172406" cy="172406"/>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p:cNvSpPr/>
            <p:nvPr/>
          </p:nvSpPr>
          <p:spPr>
            <a:xfrm>
              <a:off x="2981566" y="3103027"/>
              <a:ext cx="172406" cy="172406"/>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3957008" y="2373771"/>
              <a:ext cx="172406" cy="172406"/>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3590247" y="2858192"/>
              <a:ext cx="172406" cy="172406"/>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1799455" y="2930621"/>
              <a:ext cx="172406" cy="172406"/>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2883740" y="2828809"/>
              <a:ext cx="172406" cy="172406"/>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3417841" y="2522824"/>
              <a:ext cx="172406" cy="172406"/>
            </a:xfrm>
            <a:prstGeom prst="ellips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p:nvSpPr>
          <p:spPr>
            <a:xfrm>
              <a:off x="2445374" y="2643445"/>
              <a:ext cx="172406" cy="17240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a:off x="1282594" y="2459974"/>
              <a:ext cx="172406" cy="172406"/>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3" name="Bent Arrow 92"/>
          <p:cNvSpPr/>
          <p:nvPr/>
        </p:nvSpPr>
        <p:spPr>
          <a:xfrm rot="10800000">
            <a:off x="2443934" y="3338067"/>
            <a:ext cx="1356754" cy="1508291"/>
          </a:xfrm>
          <a:prstGeom prst="bentArrow">
            <a:avLst>
              <a:gd name="adj1" fmla="val 34584"/>
              <a:gd name="adj2" fmla="val 32841"/>
              <a:gd name="adj3" fmla="val 36326"/>
              <a:gd name="adj4" fmla="val 30682"/>
            </a:avLst>
          </a:prstGeom>
          <a:solidFill>
            <a:srgbClr val="FF6600"/>
          </a:solidFill>
          <a:ln>
            <a:solidFill>
              <a:schemeClr val="tx1"/>
            </a:solid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4" name="Striped Right Arrow 93"/>
          <p:cNvSpPr/>
          <p:nvPr/>
        </p:nvSpPr>
        <p:spPr>
          <a:xfrm rot="8612881">
            <a:off x="3368818" y="3026559"/>
            <a:ext cx="2269196" cy="635310"/>
          </a:xfrm>
          <a:prstGeom prst="stripedRightArrow">
            <a:avLst>
              <a:gd name="adj1" fmla="val 33124"/>
              <a:gd name="adj2" fmla="val 50000"/>
            </a:avLst>
          </a:prstGeom>
          <a:solidFill>
            <a:srgbClr val="FF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7" name="Group 26"/>
          <p:cNvGrpSpPr/>
          <p:nvPr/>
        </p:nvGrpSpPr>
        <p:grpSpPr>
          <a:xfrm>
            <a:off x="5433264" y="1412776"/>
            <a:ext cx="2523112" cy="1618353"/>
            <a:chOff x="5433264" y="1412776"/>
            <a:chExt cx="2523112" cy="1618353"/>
          </a:xfrm>
        </p:grpSpPr>
        <p:sp>
          <p:nvSpPr>
            <p:cNvPr id="96" name="Explosion 2 95"/>
            <p:cNvSpPr/>
            <p:nvPr/>
          </p:nvSpPr>
          <p:spPr>
            <a:xfrm>
              <a:off x="5433264" y="1412776"/>
              <a:ext cx="2523112" cy="1618353"/>
            </a:xfrm>
            <a:prstGeom prst="irregularSeal2">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TextBox 94"/>
            <p:cNvSpPr txBox="1"/>
            <p:nvPr/>
          </p:nvSpPr>
          <p:spPr>
            <a:xfrm>
              <a:off x="6157096" y="2104655"/>
              <a:ext cx="928459" cy="369332"/>
            </a:xfrm>
            <a:prstGeom prst="rect">
              <a:avLst/>
            </a:prstGeom>
            <a:noFill/>
          </p:spPr>
          <p:txBody>
            <a:bodyPr wrap="none" rtlCol="0">
              <a:spAutoFit/>
            </a:bodyPr>
            <a:lstStyle/>
            <a:p>
              <a:r>
                <a:rPr lang="en-GB" dirty="0" smtClean="0">
                  <a:latin typeface="Comic Sans MS" pitchFamily="66" charset="0"/>
                </a:rPr>
                <a:t>Energy</a:t>
              </a:r>
              <a:endParaRPr lang="en-GB" dirty="0">
                <a:latin typeface="Comic Sans MS" pitchFamily="66" charset="0"/>
              </a:endParaRPr>
            </a:p>
          </p:txBody>
        </p:sp>
      </p:grpSp>
    </p:spTree>
    <p:extLst>
      <p:ext uri="{BB962C8B-B14F-4D97-AF65-F5344CB8AC3E}">
        <p14:creationId xmlns:p14="http://schemas.microsoft.com/office/powerpoint/2010/main" val="206448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1"/>
                                        </p:tgtEl>
                                        <p:attrNameLst>
                                          <p:attrName>style.visibility</p:attrName>
                                        </p:attrNameLst>
                                      </p:cBhvr>
                                      <p:to>
                                        <p:strVal val="visible"/>
                                      </p:to>
                                    </p:set>
                                    <p:anim by="(-#ppt_w*2)" calcmode="lin" valueType="num">
                                      <p:cBhvr rctx="PPT">
                                        <p:cTn id="7" dur="250" autoRev="1" fill="hold">
                                          <p:stCondLst>
                                            <p:cond delay="0"/>
                                          </p:stCondLst>
                                        </p:cTn>
                                        <p:tgtEl>
                                          <p:spTgt spid="51"/>
                                        </p:tgtEl>
                                        <p:attrNameLst>
                                          <p:attrName>ppt_w</p:attrName>
                                        </p:attrNameLst>
                                      </p:cBhvr>
                                    </p:anim>
                                    <p:anim by="(#ppt_w*0.50)" calcmode="lin" valueType="num">
                                      <p:cBhvr>
                                        <p:cTn id="8" dur="250" decel="50000" autoRev="1" fill="hold">
                                          <p:stCondLst>
                                            <p:cond delay="0"/>
                                          </p:stCondLst>
                                        </p:cTn>
                                        <p:tgtEl>
                                          <p:spTgt spid="51"/>
                                        </p:tgtEl>
                                        <p:attrNameLst>
                                          <p:attrName>ppt_x</p:attrName>
                                        </p:attrNameLst>
                                      </p:cBhvr>
                                    </p:anim>
                                    <p:anim from="(-#ppt_h/2)" to="(#ppt_y)" calcmode="lin" valueType="num">
                                      <p:cBhvr>
                                        <p:cTn id="9" dur="500" fill="hold">
                                          <p:stCondLst>
                                            <p:cond delay="0"/>
                                          </p:stCondLst>
                                        </p:cTn>
                                        <p:tgtEl>
                                          <p:spTgt spid="51"/>
                                        </p:tgtEl>
                                        <p:attrNameLst>
                                          <p:attrName>ppt_y</p:attrName>
                                        </p:attrNameLst>
                                      </p:cBhvr>
                                    </p:anim>
                                    <p:animRot by="21600000">
                                      <p:cBhvr>
                                        <p:cTn id="10" dur="500" fill="hold">
                                          <p:stCondLst>
                                            <p:cond delay="0"/>
                                          </p:stCondLst>
                                        </p:cTn>
                                        <p:tgtEl>
                                          <p:spTgt spid="5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circle(in)">
                                      <p:cBhvr>
                                        <p:cTn id="20" dur="2000"/>
                                        <p:tgtEl>
                                          <p:spTgt spid="9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circle(in)">
                                      <p:cBhvr>
                                        <p:cTn id="25" dur="2000"/>
                                        <p:tgtEl>
                                          <p:spTgt spid="27"/>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94"/>
                                        </p:tgtEl>
                                        <p:attrNameLst>
                                          <p:attrName>style.visibility</p:attrName>
                                        </p:attrNameLst>
                                      </p:cBhvr>
                                      <p:to>
                                        <p:strVal val="visible"/>
                                      </p:to>
                                    </p:set>
                                    <p:animEffect transition="in" filter="circle(in)">
                                      <p:cBhvr>
                                        <p:cTn id="28" dur="2000"/>
                                        <p:tgtEl>
                                          <p:spTgt spid="94"/>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circle(in)">
                                      <p:cBhvr>
                                        <p:cTn id="33"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93" grpId="0" animBg="1"/>
      <p:bldP spid="9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Cell Metabolism</a:t>
            </a:r>
            <a:endParaRPr lang="en-GB" dirty="0"/>
          </a:p>
        </p:txBody>
      </p:sp>
      <p:sp>
        <p:nvSpPr>
          <p:cNvPr id="3" name="Content Placeholder 2"/>
          <p:cNvSpPr>
            <a:spLocks noGrp="1"/>
          </p:cNvSpPr>
          <p:nvPr>
            <p:ph idx="1"/>
          </p:nvPr>
        </p:nvSpPr>
        <p:spPr/>
        <p:txBody>
          <a:bodyPr/>
          <a:lstStyle/>
          <a:p>
            <a:r>
              <a:rPr lang="en-GB" dirty="0" smtClean="0"/>
              <a:t>All metabolic pathways are controlled by enzymes.</a:t>
            </a:r>
          </a:p>
          <a:p>
            <a:r>
              <a:rPr lang="en-GB" dirty="0" smtClean="0"/>
              <a:t>They often contain reversible as well as irreversible reactions.</a:t>
            </a:r>
          </a:p>
          <a:p>
            <a:r>
              <a:rPr lang="en-GB" dirty="0" smtClean="0"/>
              <a:t>Some reactions may even contain an alternative route which can allow one or more steps in a reaction to be bypassed.</a:t>
            </a:r>
          </a:p>
          <a:p>
            <a:pPr marL="0" indent="0">
              <a:buNone/>
            </a:pPr>
            <a:endParaRPr lang="en-GB" dirty="0"/>
          </a:p>
        </p:txBody>
      </p:sp>
      <p:sp>
        <p:nvSpPr>
          <p:cNvPr id="4" name="Date Placeholder 3"/>
          <p:cNvSpPr>
            <a:spLocks noGrp="1"/>
          </p:cNvSpPr>
          <p:nvPr>
            <p:ph type="dt" sz="half" idx="10"/>
          </p:nvPr>
        </p:nvSpPr>
        <p:spPr/>
        <p:txBody>
          <a:bodyPr/>
          <a:lstStyle/>
          <a:p>
            <a:fld id="{EA21F6DF-3082-4644-84DD-A3C5FBA6B3AD}" type="datetime2">
              <a:rPr lang="en-GB" smtClean="0"/>
              <a:t>Wednesday, 20 January 2016</a:t>
            </a:fld>
            <a:endParaRPr lang="en-GB"/>
          </a:p>
        </p:txBody>
      </p:sp>
      <p:sp>
        <p:nvSpPr>
          <p:cNvPr id="5" name="Footer Placeholder 4"/>
          <p:cNvSpPr>
            <a:spLocks noGrp="1"/>
          </p:cNvSpPr>
          <p:nvPr>
            <p:ph type="ftr" sz="quarter" idx="11"/>
          </p:nvPr>
        </p:nvSpPr>
        <p:spPr/>
        <p:txBody>
          <a:bodyPr/>
          <a:lstStyle/>
          <a:p>
            <a:r>
              <a:rPr lang="en-GB" smtClean="0"/>
              <a:t>G R Davidson</a:t>
            </a:r>
            <a:endParaRPr lang="en-GB"/>
          </a:p>
        </p:txBody>
      </p:sp>
      <p:sp>
        <p:nvSpPr>
          <p:cNvPr id="6" name="Slide Number Placeholder 5"/>
          <p:cNvSpPr>
            <a:spLocks noGrp="1"/>
          </p:cNvSpPr>
          <p:nvPr>
            <p:ph type="sldNum" sz="quarter" idx="12"/>
          </p:nvPr>
        </p:nvSpPr>
        <p:spPr/>
        <p:txBody>
          <a:bodyPr/>
          <a:lstStyle/>
          <a:p>
            <a:fld id="{DEC60EA4-28BE-4436-9F73-4090B429F4F1}" type="slidenum">
              <a:rPr lang="en-GB" smtClean="0"/>
              <a:t>6</a:t>
            </a:fld>
            <a:endParaRPr lang="en-GB"/>
          </a:p>
        </p:txBody>
      </p:sp>
    </p:spTree>
    <p:extLst>
      <p:ext uri="{BB962C8B-B14F-4D97-AF65-F5344CB8AC3E}">
        <p14:creationId xmlns:p14="http://schemas.microsoft.com/office/powerpoint/2010/main" val="384783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Cell Metabolism</a:t>
            </a:r>
            <a:endParaRPr lang="en-GB" dirty="0"/>
          </a:p>
        </p:txBody>
      </p:sp>
      <p:sp>
        <p:nvSpPr>
          <p:cNvPr id="4" name="Date Placeholder 3"/>
          <p:cNvSpPr>
            <a:spLocks noGrp="1"/>
          </p:cNvSpPr>
          <p:nvPr>
            <p:ph type="dt" sz="half" idx="10"/>
          </p:nvPr>
        </p:nvSpPr>
        <p:spPr/>
        <p:txBody>
          <a:bodyPr/>
          <a:lstStyle/>
          <a:p>
            <a:fld id="{EA21F6DF-3082-4644-84DD-A3C5FBA6B3AD}" type="datetime2">
              <a:rPr lang="en-GB" smtClean="0"/>
              <a:t>Wednesday, 20 January 2016</a:t>
            </a:fld>
            <a:endParaRPr lang="en-GB"/>
          </a:p>
        </p:txBody>
      </p:sp>
      <p:sp>
        <p:nvSpPr>
          <p:cNvPr id="5" name="Footer Placeholder 4"/>
          <p:cNvSpPr>
            <a:spLocks noGrp="1"/>
          </p:cNvSpPr>
          <p:nvPr>
            <p:ph type="ftr" sz="quarter" idx="11"/>
          </p:nvPr>
        </p:nvSpPr>
        <p:spPr/>
        <p:txBody>
          <a:bodyPr/>
          <a:lstStyle/>
          <a:p>
            <a:r>
              <a:rPr lang="en-GB" smtClean="0"/>
              <a:t>G R Davidson</a:t>
            </a:r>
            <a:endParaRPr lang="en-GB"/>
          </a:p>
        </p:txBody>
      </p:sp>
      <p:sp>
        <p:nvSpPr>
          <p:cNvPr id="6" name="Slide Number Placeholder 5"/>
          <p:cNvSpPr>
            <a:spLocks noGrp="1"/>
          </p:cNvSpPr>
          <p:nvPr>
            <p:ph type="sldNum" sz="quarter" idx="12"/>
          </p:nvPr>
        </p:nvSpPr>
        <p:spPr/>
        <p:txBody>
          <a:bodyPr/>
          <a:lstStyle/>
          <a:p>
            <a:fld id="{DEC60EA4-28BE-4436-9F73-4090B429F4F1}" type="slidenum">
              <a:rPr lang="en-GB" smtClean="0"/>
              <a:t>7</a:t>
            </a:fld>
            <a:endParaRPr lang="en-GB"/>
          </a:p>
        </p:txBody>
      </p:sp>
      <p:sp>
        <p:nvSpPr>
          <p:cNvPr id="7" name="Rounded Rectangle 6"/>
          <p:cNvSpPr/>
          <p:nvPr/>
        </p:nvSpPr>
        <p:spPr>
          <a:xfrm>
            <a:off x="1645568" y="1700808"/>
            <a:ext cx="360040" cy="360040"/>
          </a:xfrm>
          <a:prstGeom prst="roundRect">
            <a:avLst/>
          </a:prstGeom>
          <a:solidFill>
            <a:srgbClr val="FFC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mic Sans MS" pitchFamily="66" charset="0"/>
              </a:rPr>
              <a:t>P</a:t>
            </a:r>
            <a:endParaRPr lang="en-GB" dirty="0">
              <a:solidFill>
                <a:schemeClr val="tx1"/>
              </a:solidFill>
              <a:latin typeface="Comic Sans MS" pitchFamily="66" charset="0"/>
            </a:endParaRPr>
          </a:p>
        </p:txBody>
      </p:sp>
      <p:sp>
        <p:nvSpPr>
          <p:cNvPr id="8" name="Rounded Rectangle 7"/>
          <p:cNvSpPr/>
          <p:nvPr/>
        </p:nvSpPr>
        <p:spPr>
          <a:xfrm>
            <a:off x="1645568" y="2708920"/>
            <a:ext cx="360040" cy="360040"/>
          </a:xfrm>
          <a:prstGeom prst="roundRect">
            <a:avLst/>
          </a:prstGeom>
          <a:solidFill>
            <a:srgbClr val="FFC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itchFamily="66" charset="0"/>
              </a:rPr>
              <a:t>Q</a:t>
            </a:r>
          </a:p>
        </p:txBody>
      </p:sp>
      <p:sp>
        <p:nvSpPr>
          <p:cNvPr id="9" name="Rounded Rectangle 8"/>
          <p:cNvSpPr/>
          <p:nvPr/>
        </p:nvSpPr>
        <p:spPr>
          <a:xfrm>
            <a:off x="1645568" y="3861048"/>
            <a:ext cx="360040" cy="360040"/>
          </a:xfrm>
          <a:prstGeom prst="roundRect">
            <a:avLst/>
          </a:prstGeom>
          <a:solidFill>
            <a:srgbClr val="FFC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itchFamily="66" charset="0"/>
              </a:rPr>
              <a:t>R</a:t>
            </a:r>
          </a:p>
        </p:txBody>
      </p:sp>
      <p:sp>
        <p:nvSpPr>
          <p:cNvPr id="10" name="Rounded Rectangle 9"/>
          <p:cNvSpPr/>
          <p:nvPr/>
        </p:nvSpPr>
        <p:spPr>
          <a:xfrm>
            <a:off x="1645568" y="5168335"/>
            <a:ext cx="360040" cy="360040"/>
          </a:xfrm>
          <a:prstGeom prst="roundRect">
            <a:avLst/>
          </a:prstGeom>
          <a:solidFill>
            <a:srgbClr val="FFC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itchFamily="66" charset="0"/>
              </a:rPr>
              <a:t>S</a:t>
            </a:r>
          </a:p>
        </p:txBody>
      </p:sp>
      <p:cxnSp>
        <p:nvCxnSpPr>
          <p:cNvPr id="11" name="Straight Arrow Connector 10"/>
          <p:cNvCxnSpPr>
            <a:endCxn id="8" idx="0"/>
          </p:cNvCxnSpPr>
          <p:nvPr/>
        </p:nvCxnSpPr>
        <p:spPr>
          <a:xfrm>
            <a:off x="1814957" y="2059119"/>
            <a:ext cx="10631" cy="649801"/>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797201" y="3102744"/>
            <a:ext cx="10631" cy="758304"/>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2"/>
            <a:endCxn id="10" idx="0"/>
          </p:cNvCxnSpPr>
          <p:nvPr/>
        </p:nvCxnSpPr>
        <p:spPr>
          <a:xfrm>
            <a:off x="1825588" y="4221088"/>
            <a:ext cx="0" cy="947247"/>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83313" y="2253214"/>
            <a:ext cx="798617" cy="261610"/>
          </a:xfrm>
          <a:prstGeom prst="rect">
            <a:avLst/>
          </a:prstGeom>
          <a:noFill/>
        </p:spPr>
        <p:txBody>
          <a:bodyPr wrap="none" rtlCol="0">
            <a:spAutoFit/>
          </a:bodyPr>
          <a:lstStyle/>
          <a:p>
            <a:r>
              <a:rPr lang="en-GB" sz="1100" i="1" dirty="0" smtClean="0">
                <a:solidFill>
                  <a:srgbClr val="0000FF"/>
                </a:solidFill>
                <a:latin typeface="Comic Sans MS" pitchFamily="66" charset="0"/>
              </a:rPr>
              <a:t>Enzyme p</a:t>
            </a:r>
            <a:endParaRPr lang="en-GB" sz="1100" i="1" dirty="0">
              <a:solidFill>
                <a:srgbClr val="0000FF"/>
              </a:solidFill>
              <a:latin typeface="Comic Sans MS" pitchFamily="66" charset="0"/>
            </a:endParaRPr>
          </a:p>
        </p:txBody>
      </p:sp>
      <p:sp>
        <p:nvSpPr>
          <p:cNvPr id="15" name="TextBox 14"/>
          <p:cNvSpPr txBox="1"/>
          <p:nvPr/>
        </p:nvSpPr>
        <p:spPr>
          <a:xfrm>
            <a:off x="974433" y="3284984"/>
            <a:ext cx="797013" cy="261610"/>
          </a:xfrm>
          <a:prstGeom prst="rect">
            <a:avLst/>
          </a:prstGeom>
          <a:noFill/>
        </p:spPr>
        <p:txBody>
          <a:bodyPr wrap="none" rtlCol="0">
            <a:spAutoFit/>
          </a:bodyPr>
          <a:lstStyle/>
          <a:p>
            <a:r>
              <a:rPr lang="en-GB" sz="1100" i="1" dirty="0" smtClean="0">
                <a:solidFill>
                  <a:srgbClr val="0000FF"/>
                </a:solidFill>
                <a:latin typeface="Comic Sans MS" pitchFamily="66" charset="0"/>
              </a:rPr>
              <a:t>Enzyme q</a:t>
            </a:r>
            <a:endParaRPr lang="en-GB" sz="1100" i="1" dirty="0">
              <a:solidFill>
                <a:srgbClr val="0000FF"/>
              </a:solidFill>
              <a:latin typeface="Comic Sans MS" pitchFamily="66" charset="0"/>
            </a:endParaRPr>
          </a:p>
        </p:txBody>
      </p:sp>
      <p:sp>
        <p:nvSpPr>
          <p:cNvPr id="16" name="TextBox 15"/>
          <p:cNvSpPr txBox="1"/>
          <p:nvPr/>
        </p:nvSpPr>
        <p:spPr>
          <a:xfrm>
            <a:off x="993781" y="4563906"/>
            <a:ext cx="790601" cy="261610"/>
          </a:xfrm>
          <a:prstGeom prst="rect">
            <a:avLst/>
          </a:prstGeom>
          <a:noFill/>
        </p:spPr>
        <p:txBody>
          <a:bodyPr wrap="none" rtlCol="0">
            <a:spAutoFit/>
          </a:bodyPr>
          <a:lstStyle/>
          <a:p>
            <a:r>
              <a:rPr lang="en-GB" sz="1100" i="1" dirty="0" smtClean="0">
                <a:solidFill>
                  <a:srgbClr val="0000FF"/>
                </a:solidFill>
                <a:latin typeface="Comic Sans MS" pitchFamily="66" charset="0"/>
              </a:rPr>
              <a:t>Enzyme r</a:t>
            </a:r>
            <a:endParaRPr lang="en-GB" sz="1100" i="1" dirty="0">
              <a:solidFill>
                <a:srgbClr val="0000FF"/>
              </a:solidFill>
              <a:latin typeface="Comic Sans MS" pitchFamily="66" charset="0"/>
            </a:endParaRPr>
          </a:p>
        </p:txBody>
      </p:sp>
      <p:sp>
        <p:nvSpPr>
          <p:cNvPr id="25" name="Rounded Rectangle 24"/>
          <p:cNvSpPr/>
          <p:nvPr/>
        </p:nvSpPr>
        <p:spPr>
          <a:xfrm>
            <a:off x="5292080" y="1700808"/>
            <a:ext cx="360040" cy="360040"/>
          </a:xfrm>
          <a:prstGeom prst="roundRect">
            <a:avLst/>
          </a:prstGeom>
          <a:solidFill>
            <a:srgbClr val="FFC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mic Sans MS" pitchFamily="66" charset="0"/>
              </a:rPr>
              <a:t>P</a:t>
            </a:r>
            <a:endParaRPr lang="en-GB" dirty="0">
              <a:solidFill>
                <a:schemeClr val="tx1"/>
              </a:solidFill>
              <a:latin typeface="Comic Sans MS" pitchFamily="66" charset="0"/>
            </a:endParaRPr>
          </a:p>
        </p:txBody>
      </p:sp>
      <p:sp>
        <p:nvSpPr>
          <p:cNvPr id="26" name="Rounded Rectangle 25"/>
          <p:cNvSpPr/>
          <p:nvPr/>
        </p:nvSpPr>
        <p:spPr>
          <a:xfrm>
            <a:off x="5292080" y="2708920"/>
            <a:ext cx="360040" cy="360040"/>
          </a:xfrm>
          <a:prstGeom prst="roundRect">
            <a:avLst/>
          </a:prstGeom>
          <a:solidFill>
            <a:srgbClr val="FFC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itchFamily="66" charset="0"/>
              </a:rPr>
              <a:t>Q</a:t>
            </a:r>
          </a:p>
        </p:txBody>
      </p:sp>
      <p:sp>
        <p:nvSpPr>
          <p:cNvPr id="27" name="Rounded Rectangle 26"/>
          <p:cNvSpPr/>
          <p:nvPr/>
        </p:nvSpPr>
        <p:spPr>
          <a:xfrm>
            <a:off x="5292080" y="3861048"/>
            <a:ext cx="360040" cy="360040"/>
          </a:xfrm>
          <a:prstGeom prst="roundRect">
            <a:avLst/>
          </a:prstGeom>
          <a:solidFill>
            <a:srgbClr val="FFC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itchFamily="66" charset="0"/>
              </a:rPr>
              <a:t>R</a:t>
            </a:r>
          </a:p>
        </p:txBody>
      </p:sp>
      <p:sp>
        <p:nvSpPr>
          <p:cNvPr id="28" name="Rounded Rectangle 27"/>
          <p:cNvSpPr/>
          <p:nvPr/>
        </p:nvSpPr>
        <p:spPr>
          <a:xfrm>
            <a:off x="5292080" y="5168335"/>
            <a:ext cx="360040" cy="360040"/>
          </a:xfrm>
          <a:prstGeom prst="roundRect">
            <a:avLst/>
          </a:prstGeom>
          <a:solidFill>
            <a:srgbClr val="FFC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itchFamily="66" charset="0"/>
              </a:rPr>
              <a:t>S</a:t>
            </a:r>
          </a:p>
        </p:txBody>
      </p:sp>
      <p:cxnSp>
        <p:nvCxnSpPr>
          <p:cNvPr id="31" name="Straight Arrow Connector 30"/>
          <p:cNvCxnSpPr>
            <a:stCxn id="27" idx="2"/>
            <a:endCxn id="28" idx="0"/>
          </p:cNvCxnSpPr>
          <p:nvPr/>
        </p:nvCxnSpPr>
        <p:spPr>
          <a:xfrm>
            <a:off x="5472100" y="4221088"/>
            <a:ext cx="0" cy="947247"/>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4629825" y="2059119"/>
            <a:ext cx="842275" cy="649801"/>
            <a:chOff x="4629825" y="2059119"/>
            <a:chExt cx="842275" cy="649801"/>
          </a:xfrm>
        </p:grpSpPr>
        <p:cxnSp>
          <p:nvCxnSpPr>
            <p:cNvPr id="29" name="Straight Arrow Connector 28"/>
            <p:cNvCxnSpPr>
              <a:endCxn id="26" idx="0"/>
            </p:cNvCxnSpPr>
            <p:nvPr/>
          </p:nvCxnSpPr>
          <p:spPr>
            <a:xfrm>
              <a:off x="5461469" y="2059119"/>
              <a:ext cx="10631" cy="649801"/>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629825" y="2253214"/>
              <a:ext cx="798617" cy="261610"/>
            </a:xfrm>
            <a:prstGeom prst="rect">
              <a:avLst/>
            </a:prstGeom>
            <a:noFill/>
          </p:spPr>
          <p:txBody>
            <a:bodyPr wrap="none" rtlCol="0">
              <a:spAutoFit/>
            </a:bodyPr>
            <a:lstStyle/>
            <a:p>
              <a:r>
                <a:rPr lang="en-GB" sz="1100" i="1" dirty="0" smtClean="0">
                  <a:solidFill>
                    <a:srgbClr val="0000FF"/>
                  </a:solidFill>
                  <a:latin typeface="Comic Sans MS" pitchFamily="66" charset="0"/>
                </a:rPr>
                <a:t>Enzyme p</a:t>
              </a:r>
              <a:endParaRPr lang="en-GB" sz="1100" i="1" dirty="0">
                <a:solidFill>
                  <a:srgbClr val="0000FF"/>
                </a:solidFill>
                <a:latin typeface="Comic Sans MS" pitchFamily="66" charset="0"/>
              </a:endParaRPr>
            </a:p>
          </p:txBody>
        </p:sp>
      </p:grpSp>
      <p:sp>
        <p:nvSpPr>
          <p:cNvPr id="34" name="TextBox 33"/>
          <p:cNvSpPr txBox="1"/>
          <p:nvPr/>
        </p:nvSpPr>
        <p:spPr>
          <a:xfrm>
            <a:off x="4640293" y="4563906"/>
            <a:ext cx="790601" cy="261610"/>
          </a:xfrm>
          <a:prstGeom prst="rect">
            <a:avLst/>
          </a:prstGeom>
          <a:noFill/>
        </p:spPr>
        <p:txBody>
          <a:bodyPr wrap="none" rtlCol="0">
            <a:spAutoFit/>
          </a:bodyPr>
          <a:lstStyle/>
          <a:p>
            <a:r>
              <a:rPr lang="en-GB" sz="1100" i="1" dirty="0" smtClean="0">
                <a:solidFill>
                  <a:srgbClr val="0000FF"/>
                </a:solidFill>
                <a:latin typeface="Comic Sans MS" pitchFamily="66" charset="0"/>
              </a:rPr>
              <a:t>Enzyme r</a:t>
            </a:r>
            <a:endParaRPr lang="en-GB" sz="1100" i="1" dirty="0">
              <a:solidFill>
                <a:srgbClr val="0000FF"/>
              </a:solidFill>
              <a:latin typeface="Comic Sans MS" pitchFamily="66" charset="0"/>
            </a:endParaRPr>
          </a:p>
        </p:txBody>
      </p:sp>
      <p:sp>
        <p:nvSpPr>
          <p:cNvPr id="35" name="Rounded Rectangle 34"/>
          <p:cNvSpPr/>
          <p:nvPr/>
        </p:nvSpPr>
        <p:spPr>
          <a:xfrm>
            <a:off x="6732240" y="2742704"/>
            <a:ext cx="1512168" cy="360040"/>
          </a:xfrm>
          <a:prstGeom prst="roundRect">
            <a:avLst/>
          </a:prstGeom>
          <a:solidFill>
            <a:srgbClr val="FFC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mic Sans MS" pitchFamily="66" charset="0"/>
              </a:rPr>
              <a:t>Alternative </a:t>
            </a:r>
            <a:endParaRPr lang="en-GB" dirty="0">
              <a:solidFill>
                <a:schemeClr val="tx1"/>
              </a:solidFill>
              <a:latin typeface="Comic Sans MS" pitchFamily="66" charset="0"/>
            </a:endParaRPr>
          </a:p>
        </p:txBody>
      </p:sp>
      <p:cxnSp>
        <p:nvCxnSpPr>
          <p:cNvPr id="37" name="Curved Connector 36"/>
          <p:cNvCxnSpPr>
            <a:stCxn id="25" idx="3"/>
            <a:endCxn id="35" idx="0"/>
          </p:cNvCxnSpPr>
          <p:nvPr/>
        </p:nvCxnSpPr>
        <p:spPr>
          <a:xfrm>
            <a:off x="5652120" y="1880828"/>
            <a:ext cx="1836204" cy="861876"/>
          </a:xfrm>
          <a:prstGeom prst="curvedConnector2">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689709" y="1880828"/>
            <a:ext cx="795411" cy="261610"/>
          </a:xfrm>
          <a:prstGeom prst="rect">
            <a:avLst/>
          </a:prstGeom>
          <a:noFill/>
        </p:spPr>
        <p:txBody>
          <a:bodyPr wrap="none" rtlCol="0">
            <a:spAutoFit/>
          </a:bodyPr>
          <a:lstStyle/>
          <a:p>
            <a:r>
              <a:rPr lang="en-GB" sz="1100" i="1" dirty="0" smtClean="0">
                <a:solidFill>
                  <a:srgbClr val="0000FF"/>
                </a:solidFill>
                <a:latin typeface="Comic Sans MS" pitchFamily="66" charset="0"/>
              </a:rPr>
              <a:t>Enzyme c</a:t>
            </a:r>
            <a:endParaRPr lang="en-GB" sz="1100" i="1" dirty="0">
              <a:solidFill>
                <a:srgbClr val="0000FF"/>
              </a:solidFill>
              <a:latin typeface="Comic Sans MS" pitchFamily="66" charset="0"/>
            </a:endParaRPr>
          </a:p>
        </p:txBody>
      </p:sp>
      <p:grpSp>
        <p:nvGrpSpPr>
          <p:cNvPr id="18" name="Group 17"/>
          <p:cNvGrpSpPr/>
          <p:nvPr/>
        </p:nvGrpSpPr>
        <p:grpSpPr>
          <a:xfrm>
            <a:off x="5652120" y="3102744"/>
            <a:ext cx="1879732" cy="938324"/>
            <a:chOff x="5652120" y="3102744"/>
            <a:chExt cx="1879732" cy="938324"/>
          </a:xfrm>
        </p:grpSpPr>
        <p:cxnSp>
          <p:nvCxnSpPr>
            <p:cNvPr id="40" name="Curved Connector 39"/>
            <p:cNvCxnSpPr>
              <a:stCxn id="35" idx="2"/>
              <a:endCxn id="27" idx="3"/>
            </p:cNvCxnSpPr>
            <p:nvPr/>
          </p:nvCxnSpPr>
          <p:spPr>
            <a:xfrm rot="5400000">
              <a:off x="6101060" y="2653804"/>
              <a:ext cx="938324" cy="1836204"/>
            </a:xfrm>
            <a:prstGeom prst="curvedConnector2">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733235" y="3730243"/>
              <a:ext cx="798617" cy="261610"/>
            </a:xfrm>
            <a:prstGeom prst="rect">
              <a:avLst/>
            </a:prstGeom>
            <a:noFill/>
          </p:spPr>
          <p:txBody>
            <a:bodyPr wrap="none" rtlCol="0">
              <a:spAutoFit/>
            </a:bodyPr>
            <a:lstStyle/>
            <a:p>
              <a:r>
                <a:rPr lang="en-GB" sz="1100" i="1" dirty="0" smtClean="0">
                  <a:solidFill>
                    <a:srgbClr val="0000FF"/>
                  </a:solidFill>
                  <a:latin typeface="Comic Sans MS" pitchFamily="66" charset="0"/>
                </a:rPr>
                <a:t>Enzyme z</a:t>
              </a:r>
              <a:endParaRPr lang="en-GB" sz="1100" i="1" dirty="0">
                <a:solidFill>
                  <a:srgbClr val="0000FF"/>
                </a:solidFill>
                <a:latin typeface="Comic Sans MS" pitchFamily="66" charset="0"/>
              </a:endParaRPr>
            </a:p>
          </p:txBody>
        </p:sp>
      </p:grpSp>
      <p:cxnSp>
        <p:nvCxnSpPr>
          <p:cNvPr id="43" name="Straight Arrow Connector 42"/>
          <p:cNvCxnSpPr/>
          <p:nvPr/>
        </p:nvCxnSpPr>
        <p:spPr>
          <a:xfrm flipV="1">
            <a:off x="1881070" y="3068960"/>
            <a:ext cx="0" cy="792088"/>
          </a:xfrm>
          <a:prstGeom prst="straightConnector1">
            <a:avLst/>
          </a:prstGeom>
          <a:ln w="1905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427984" y="3284984"/>
            <a:ext cx="1013419" cy="430887"/>
          </a:xfrm>
          <a:prstGeom prst="rect">
            <a:avLst/>
          </a:prstGeom>
          <a:noFill/>
        </p:spPr>
        <p:txBody>
          <a:bodyPr wrap="none" rtlCol="0">
            <a:spAutoFit/>
          </a:bodyPr>
          <a:lstStyle/>
          <a:p>
            <a:pPr algn="ctr"/>
            <a:r>
              <a:rPr lang="en-GB" sz="1100" i="1" dirty="0" smtClean="0">
                <a:solidFill>
                  <a:srgbClr val="FF0000"/>
                </a:solidFill>
                <a:effectLst>
                  <a:outerShdw blurRad="38100" dist="38100" dir="2700000" algn="tl">
                    <a:srgbClr val="000000">
                      <a:alpha val="43137"/>
                    </a:srgbClr>
                  </a:outerShdw>
                </a:effectLst>
                <a:latin typeface="Comic Sans MS" pitchFamily="66" charset="0"/>
              </a:rPr>
              <a:t>Enzyme q </a:t>
            </a:r>
          </a:p>
          <a:p>
            <a:pPr algn="ctr"/>
            <a:r>
              <a:rPr lang="en-GB" sz="1100" i="1" dirty="0" smtClean="0">
                <a:solidFill>
                  <a:srgbClr val="FF0000"/>
                </a:solidFill>
                <a:effectLst>
                  <a:outerShdw blurRad="38100" dist="38100" dir="2700000" algn="tl">
                    <a:srgbClr val="000000">
                      <a:alpha val="43137"/>
                    </a:srgbClr>
                  </a:outerShdw>
                </a:effectLst>
                <a:latin typeface="Comic Sans MS" pitchFamily="66" charset="0"/>
              </a:rPr>
              <a:t>fails to work</a:t>
            </a:r>
            <a:endParaRPr lang="en-GB" sz="1100" i="1" dirty="0">
              <a:solidFill>
                <a:srgbClr val="FF0000"/>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251262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par>
                                <p:cTn id="13" presetID="6" presetClass="entr" presetSubtype="1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ircle(in)">
                                      <p:cBhvr>
                                        <p:cTn id="25" dur="20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2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xit" presetSubtype="32" repeatCount="indefinite" fill="hold" nodeType="clickEffect">
                                  <p:stCondLst>
                                    <p:cond delay="0"/>
                                  </p:stCondLst>
                                  <p:endCondLst>
                                    <p:cond evt="onNext" delay="0">
                                      <p:tgtEl>
                                        <p:sldTgt/>
                                      </p:tgtEl>
                                    </p:cond>
                                  </p:endCondLst>
                                  <p:childTnLst>
                                    <p:animEffect transition="out" filter="circle(out)">
                                      <p:cBhvr>
                                        <p:cTn id="39" dur="2000"/>
                                        <p:tgtEl>
                                          <p:spTgt spid="12"/>
                                        </p:tgtEl>
                                      </p:cBhvr>
                                    </p:animEffect>
                                    <p:set>
                                      <p:cBhvr>
                                        <p:cTn id="40" dur="1" fill="hold">
                                          <p:stCondLst>
                                            <p:cond delay="1999"/>
                                          </p:stCondLst>
                                        </p:cTn>
                                        <p:tgtEl>
                                          <p:spTgt spid="1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circle(in)">
                                      <p:cBhvr>
                                        <p:cTn id="45" dur="2000"/>
                                        <p:tgtEl>
                                          <p:spTgt spid="43"/>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xit" presetSubtype="32" repeatCount="indefinite" fill="hold" nodeType="clickEffect">
                                  <p:stCondLst>
                                    <p:cond delay="0"/>
                                  </p:stCondLst>
                                  <p:endCondLst>
                                    <p:cond evt="onNext" delay="0">
                                      <p:tgtEl>
                                        <p:sldTgt/>
                                      </p:tgtEl>
                                    </p:cond>
                                  </p:endCondLst>
                                  <p:childTnLst>
                                    <p:animEffect transition="out" filter="circle(out)">
                                      <p:cBhvr>
                                        <p:cTn id="49" dur="2000"/>
                                        <p:tgtEl>
                                          <p:spTgt spid="43"/>
                                        </p:tgtEl>
                                      </p:cBhvr>
                                    </p:animEffect>
                                    <p:set>
                                      <p:cBhvr>
                                        <p:cTn id="50" dur="1" fill="hold">
                                          <p:stCondLst>
                                            <p:cond delay="1999"/>
                                          </p:stCondLst>
                                        </p:cTn>
                                        <p:tgtEl>
                                          <p:spTgt spid="4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circle(in)">
                                      <p:cBhvr>
                                        <p:cTn id="55" dur="2000"/>
                                        <p:tgtEl>
                                          <p:spTgt spid="16"/>
                                        </p:tgtEl>
                                      </p:cBhvr>
                                    </p:animEffect>
                                  </p:childTnLst>
                                </p:cTn>
                              </p:par>
                              <p:par>
                                <p:cTn id="56" presetID="6" presetClass="entr" presetSubtype="16"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circle(in)">
                                      <p:cBhvr>
                                        <p:cTn id="58" dur="20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circle(in)">
                                      <p:cBhvr>
                                        <p:cTn id="63" dur="20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circle(in)">
                                      <p:cBhvr>
                                        <p:cTn id="68" dur="2000"/>
                                        <p:tgtEl>
                                          <p:spTgt spid="25"/>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nodeType="click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circle(in)">
                                      <p:cBhvr>
                                        <p:cTn id="73" dur="2000"/>
                                        <p:tgtEl>
                                          <p:spTgt spid="3"/>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circle(in)">
                                      <p:cBhvr>
                                        <p:cTn id="78" dur="20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grpId="0" nodeType="click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circle(in)">
                                      <p:cBhvr>
                                        <p:cTn id="83" dur="2000"/>
                                        <p:tgtEl>
                                          <p:spTgt spid="33"/>
                                        </p:tgtEl>
                                      </p:cBhvr>
                                    </p:animEffect>
                                  </p:childTnLst>
                                </p:cTn>
                              </p:par>
                            </p:childTnLst>
                          </p:cTn>
                        </p:par>
                      </p:childTnLst>
                    </p:cTn>
                  </p:par>
                  <p:par>
                    <p:cTn id="84" fill="hold">
                      <p:stCondLst>
                        <p:cond delay="indefinite"/>
                      </p:stCondLst>
                      <p:childTnLst>
                        <p:par>
                          <p:cTn id="85" fill="hold">
                            <p:stCondLst>
                              <p:cond delay="0"/>
                            </p:stCondLst>
                            <p:childTnLst>
                              <p:par>
                                <p:cTn id="86" presetID="6" presetClass="entr" presetSubtype="16" fill="hold" nodeType="click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circle(in)">
                                      <p:cBhvr>
                                        <p:cTn id="88" dur="2000"/>
                                        <p:tgtEl>
                                          <p:spTgt spid="37"/>
                                        </p:tgtEl>
                                      </p:cBhvr>
                                    </p:animEffect>
                                  </p:childTnLst>
                                </p:cTn>
                              </p:par>
                              <p:par>
                                <p:cTn id="89" presetID="6" presetClass="entr" presetSubtype="16"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circle(in)">
                                      <p:cBhvr>
                                        <p:cTn id="91" dur="2000"/>
                                        <p:tgtEl>
                                          <p:spTgt spid="41"/>
                                        </p:tgtEl>
                                      </p:cBhvr>
                                    </p:animEffect>
                                  </p:childTnLst>
                                </p:cTn>
                              </p:par>
                            </p:childTnLst>
                          </p:cTn>
                        </p:par>
                      </p:childTnLst>
                    </p:cTn>
                  </p:par>
                  <p:par>
                    <p:cTn id="92" fill="hold">
                      <p:stCondLst>
                        <p:cond delay="indefinite"/>
                      </p:stCondLst>
                      <p:childTnLst>
                        <p:par>
                          <p:cTn id="93" fill="hold">
                            <p:stCondLst>
                              <p:cond delay="0"/>
                            </p:stCondLst>
                            <p:childTnLst>
                              <p:par>
                                <p:cTn id="94" presetID="6" presetClass="entr" presetSubtype="16" fill="hold" grpId="0" nodeType="click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circle(in)">
                                      <p:cBhvr>
                                        <p:cTn id="96" dur="2000"/>
                                        <p:tgtEl>
                                          <p:spTgt spid="35"/>
                                        </p:tgtEl>
                                      </p:cBhvr>
                                    </p:animEffect>
                                  </p:childTnLst>
                                </p:cTn>
                              </p:par>
                            </p:childTnLst>
                          </p:cTn>
                        </p:par>
                      </p:childTnLst>
                    </p:cTn>
                  </p:par>
                  <p:par>
                    <p:cTn id="97" fill="hold">
                      <p:stCondLst>
                        <p:cond delay="indefinite"/>
                      </p:stCondLst>
                      <p:childTnLst>
                        <p:par>
                          <p:cTn id="98" fill="hold">
                            <p:stCondLst>
                              <p:cond delay="0"/>
                            </p:stCondLst>
                            <p:childTnLst>
                              <p:par>
                                <p:cTn id="99" presetID="6" presetClass="entr" presetSubtype="16" fill="hold" nodeType="click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circle(in)">
                                      <p:cBhvr>
                                        <p:cTn id="101" dur="2000"/>
                                        <p:tgtEl>
                                          <p:spTgt spid="18"/>
                                        </p:tgtEl>
                                      </p:cBhvr>
                                    </p:animEffect>
                                  </p:childTnLst>
                                </p:cTn>
                              </p:par>
                            </p:childTnLst>
                          </p:cTn>
                        </p:par>
                      </p:childTnLst>
                    </p:cTn>
                  </p:par>
                  <p:par>
                    <p:cTn id="102" fill="hold">
                      <p:stCondLst>
                        <p:cond delay="indefinite"/>
                      </p:stCondLst>
                      <p:childTnLst>
                        <p:par>
                          <p:cTn id="103" fill="hold">
                            <p:stCondLst>
                              <p:cond delay="0"/>
                            </p:stCondLst>
                            <p:childTnLst>
                              <p:par>
                                <p:cTn id="104" presetID="6" presetClass="entr" presetSubtype="16" fill="hold" grpId="0" nodeType="click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circle(in)">
                                      <p:cBhvr>
                                        <p:cTn id="106" dur="2000"/>
                                        <p:tgtEl>
                                          <p:spTgt spid="27"/>
                                        </p:tgtEl>
                                      </p:cBhvr>
                                    </p:animEffect>
                                  </p:childTnLst>
                                </p:cTn>
                              </p:par>
                            </p:childTnLst>
                          </p:cTn>
                        </p:par>
                      </p:childTnLst>
                    </p:cTn>
                  </p:par>
                  <p:par>
                    <p:cTn id="107" fill="hold">
                      <p:stCondLst>
                        <p:cond delay="indefinite"/>
                      </p:stCondLst>
                      <p:childTnLst>
                        <p:par>
                          <p:cTn id="108" fill="hold">
                            <p:stCondLst>
                              <p:cond delay="0"/>
                            </p:stCondLst>
                            <p:childTnLst>
                              <p:par>
                                <p:cTn id="109" presetID="6" presetClass="entr" presetSubtype="16" fill="hold" grpId="0" nodeType="click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circle(in)">
                                      <p:cBhvr>
                                        <p:cTn id="111" dur="2000"/>
                                        <p:tgtEl>
                                          <p:spTgt spid="34"/>
                                        </p:tgtEl>
                                      </p:cBhvr>
                                    </p:animEffect>
                                  </p:childTnLst>
                                </p:cTn>
                              </p:par>
                              <p:par>
                                <p:cTn id="112" presetID="6" presetClass="entr" presetSubtype="16" fill="hold" nodeType="withEffect">
                                  <p:stCondLst>
                                    <p:cond delay="0"/>
                                  </p:stCondLst>
                                  <p:childTnLst>
                                    <p:set>
                                      <p:cBhvr>
                                        <p:cTn id="113" dur="1" fill="hold">
                                          <p:stCondLst>
                                            <p:cond delay="0"/>
                                          </p:stCondLst>
                                        </p:cTn>
                                        <p:tgtEl>
                                          <p:spTgt spid="31"/>
                                        </p:tgtEl>
                                        <p:attrNameLst>
                                          <p:attrName>style.visibility</p:attrName>
                                        </p:attrNameLst>
                                      </p:cBhvr>
                                      <p:to>
                                        <p:strVal val="visible"/>
                                      </p:to>
                                    </p:set>
                                    <p:animEffect transition="in" filter="circle(in)">
                                      <p:cBhvr>
                                        <p:cTn id="114" dur="2000"/>
                                        <p:tgtEl>
                                          <p:spTgt spid="31"/>
                                        </p:tgtEl>
                                      </p:cBhvr>
                                    </p:animEffect>
                                  </p:childTnLst>
                                </p:cTn>
                              </p:par>
                            </p:childTnLst>
                          </p:cTn>
                        </p:par>
                      </p:childTnLst>
                    </p:cTn>
                  </p:par>
                  <p:par>
                    <p:cTn id="115" fill="hold">
                      <p:stCondLst>
                        <p:cond delay="indefinite"/>
                      </p:stCondLst>
                      <p:childTnLst>
                        <p:par>
                          <p:cTn id="116" fill="hold">
                            <p:stCondLst>
                              <p:cond delay="0"/>
                            </p:stCondLst>
                            <p:childTnLst>
                              <p:par>
                                <p:cTn id="117" presetID="6" presetClass="entr" presetSubtype="16" fill="hold" grpId="0" nodeType="clickEffect">
                                  <p:stCondLst>
                                    <p:cond delay="0"/>
                                  </p:stCondLst>
                                  <p:childTnLst>
                                    <p:set>
                                      <p:cBhvr>
                                        <p:cTn id="118" dur="1" fill="hold">
                                          <p:stCondLst>
                                            <p:cond delay="0"/>
                                          </p:stCondLst>
                                        </p:cTn>
                                        <p:tgtEl>
                                          <p:spTgt spid="28"/>
                                        </p:tgtEl>
                                        <p:attrNameLst>
                                          <p:attrName>style.visibility</p:attrName>
                                        </p:attrNameLst>
                                      </p:cBhvr>
                                      <p:to>
                                        <p:strVal val="visible"/>
                                      </p:to>
                                    </p:set>
                                    <p:animEffect transition="in" filter="circle(in)">
                                      <p:cBhvr>
                                        <p:cTn id="119"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4" grpId="0"/>
      <p:bldP spid="15" grpId="0"/>
      <p:bldP spid="16" grpId="0"/>
      <p:bldP spid="25" grpId="0" animBg="1"/>
      <p:bldP spid="26" grpId="0" animBg="1"/>
      <p:bldP spid="27" grpId="0" animBg="1"/>
      <p:bldP spid="28" grpId="0" animBg="1"/>
      <p:bldP spid="34" grpId="0"/>
      <p:bldP spid="35" grpId="0" animBg="1"/>
      <p:bldP spid="41"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Membranes</a:t>
            </a:r>
            <a:endParaRPr lang="en-GB" dirty="0"/>
          </a:p>
        </p:txBody>
      </p:sp>
      <p:sp>
        <p:nvSpPr>
          <p:cNvPr id="3" name="Content Placeholder 2"/>
          <p:cNvSpPr>
            <a:spLocks noGrp="1"/>
          </p:cNvSpPr>
          <p:nvPr>
            <p:ph idx="1"/>
          </p:nvPr>
        </p:nvSpPr>
        <p:spPr/>
        <p:txBody>
          <a:bodyPr/>
          <a:lstStyle/>
          <a:p>
            <a:r>
              <a:rPr lang="en-GB" dirty="0" smtClean="0"/>
              <a:t>The cell membrane or </a:t>
            </a:r>
            <a:r>
              <a:rPr lang="en-GB" b="1" u="sng" dirty="0" smtClean="0"/>
              <a:t>plasma membrane </a:t>
            </a:r>
            <a:r>
              <a:rPr lang="en-GB" dirty="0" smtClean="0"/>
              <a:t>is responsible for the entry and exit of materials to and from the cell.</a:t>
            </a:r>
          </a:p>
          <a:p>
            <a:r>
              <a:rPr lang="en-GB" dirty="0" smtClean="0"/>
              <a:t>It consists of proteins and </a:t>
            </a:r>
            <a:r>
              <a:rPr lang="en-GB" b="1" u="sng" dirty="0" smtClean="0"/>
              <a:t>phospholipids</a:t>
            </a:r>
            <a:r>
              <a:rPr lang="en-GB" dirty="0" smtClean="0"/>
              <a:t>.</a:t>
            </a:r>
          </a:p>
          <a:p>
            <a:r>
              <a:rPr lang="en-GB" dirty="0" smtClean="0"/>
              <a:t>The phospholipids form a double layer with their </a:t>
            </a:r>
            <a:r>
              <a:rPr lang="en-GB" b="1" u="sng" dirty="0" smtClean="0"/>
              <a:t>hydrophilic</a:t>
            </a:r>
            <a:r>
              <a:rPr lang="en-GB" dirty="0" smtClean="0"/>
              <a:t> heads and their </a:t>
            </a:r>
            <a:r>
              <a:rPr lang="en-GB" b="1" u="sng" dirty="0" smtClean="0"/>
              <a:t>hydrophobic</a:t>
            </a:r>
            <a:r>
              <a:rPr lang="en-GB" dirty="0" smtClean="0"/>
              <a:t> tails.</a:t>
            </a:r>
            <a:endParaRPr lang="en-GB" dirty="0"/>
          </a:p>
        </p:txBody>
      </p:sp>
      <p:sp>
        <p:nvSpPr>
          <p:cNvPr id="4" name="Date Placeholder 3"/>
          <p:cNvSpPr>
            <a:spLocks noGrp="1"/>
          </p:cNvSpPr>
          <p:nvPr>
            <p:ph type="dt" sz="half" idx="10"/>
          </p:nvPr>
        </p:nvSpPr>
        <p:spPr/>
        <p:txBody>
          <a:bodyPr/>
          <a:lstStyle/>
          <a:p>
            <a:fld id="{EA21F6DF-3082-4644-84DD-A3C5FBA6B3AD}" type="datetime2">
              <a:rPr lang="en-GB" smtClean="0"/>
              <a:t>Wednesday, 20 January 2016</a:t>
            </a:fld>
            <a:endParaRPr lang="en-GB"/>
          </a:p>
        </p:txBody>
      </p:sp>
      <p:sp>
        <p:nvSpPr>
          <p:cNvPr id="5" name="Footer Placeholder 4"/>
          <p:cNvSpPr>
            <a:spLocks noGrp="1"/>
          </p:cNvSpPr>
          <p:nvPr>
            <p:ph type="ftr" sz="quarter" idx="11"/>
          </p:nvPr>
        </p:nvSpPr>
        <p:spPr/>
        <p:txBody>
          <a:bodyPr/>
          <a:lstStyle/>
          <a:p>
            <a:r>
              <a:rPr lang="en-GB" smtClean="0"/>
              <a:t>G R Davidson</a:t>
            </a:r>
            <a:endParaRPr lang="en-GB"/>
          </a:p>
        </p:txBody>
      </p:sp>
      <p:sp>
        <p:nvSpPr>
          <p:cNvPr id="6" name="Slide Number Placeholder 5"/>
          <p:cNvSpPr>
            <a:spLocks noGrp="1"/>
          </p:cNvSpPr>
          <p:nvPr>
            <p:ph type="sldNum" sz="quarter" idx="12"/>
          </p:nvPr>
        </p:nvSpPr>
        <p:spPr/>
        <p:txBody>
          <a:bodyPr/>
          <a:lstStyle/>
          <a:p>
            <a:fld id="{DEC60EA4-28BE-4436-9F73-4090B429F4F1}" type="slidenum">
              <a:rPr lang="en-GB" smtClean="0"/>
              <a:t>8</a:t>
            </a:fld>
            <a:endParaRPr lang="en-GB"/>
          </a:p>
        </p:txBody>
      </p:sp>
    </p:spTree>
    <p:extLst>
      <p:ext uri="{BB962C8B-B14F-4D97-AF65-F5344CB8AC3E}">
        <p14:creationId xmlns:p14="http://schemas.microsoft.com/office/powerpoint/2010/main" val="16893094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Membranes</a:t>
            </a:r>
            <a:endParaRPr lang="en-GB" dirty="0"/>
          </a:p>
        </p:txBody>
      </p:sp>
      <p:sp>
        <p:nvSpPr>
          <p:cNvPr id="4" name="Date Placeholder 3"/>
          <p:cNvSpPr>
            <a:spLocks noGrp="1"/>
          </p:cNvSpPr>
          <p:nvPr>
            <p:ph type="dt" sz="half" idx="10"/>
          </p:nvPr>
        </p:nvSpPr>
        <p:spPr/>
        <p:txBody>
          <a:bodyPr/>
          <a:lstStyle/>
          <a:p>
            <a:fld id="{EA21F6DF-3082-4644-84DD-A3C5FBA6B3AD}" type="datetime2">
              <a:rPr lang="en-GB" smtClean="0"/>
              <a:t>Wednesday, 20 January 2016</a:t>
            </a:fld>
            <a:endParaRPr lang="en-GB"/>
          </a:p>
        </p:txBody>
      </p:sp>
      <p:sp>
        <p:nvSpPr>
          <p:cNvPr id="5" name="Footer Placeholder 4"/>
          <p:cNvSpPr>
            <a:spLocks noGrp="1"/>
          </p:cNvSpPr>
          <p:nvPr>
            <p:ph type="ftr" sz="quarter" idx="11"/>
          </p:nvPr>
        </p:nvSpPr>
        <p:spPr/>
        <p:txBody>
          <a:bodyPr/>
          <a:lstStyle/>
          <a:p>
            <a:r>
              <a:rPr lang="en-GB" smtClean="0"/>
              <a:t>G R Davidson</a:t>
            </a:r>
            <a:endParaRPr lang="en-GB"/>
          </a:p>
        </p:txBody>
      </p:sp>
      <p:sp>
        <p:nvSpPr>
          <p:cNvPr id="6" name="Slide Number Placeholder 5"/>
          <p:cNvSpPr>
            <a:spLocks noGrp="1"/>
          </p:cNvSpPr>
          <p:nvPr>
            <p:ph type="sldNum" sz="quarter" idx="12"/>
          </p:nvPr>
        </p:nvSpPr>
        <p:spPr/>
        <p:txBody>
          <a:bodyPr/>
          <a:lstStyle/>
          <a:p>
            <a:fld id="{DEC60EA4-28BE-4436-9F73-4090B429F4F1}" type="slidenum">
              <a:rPr lang="en-GB" smtClean="0"/>
              <a:t>9</a:t>
            </a:fld>
            <a:endParaRPr lang="en-GB"/>
          </a:p>
        </p:txBody>
      </p:sp>
      <p:grpSp>
        <p:nvGrpSpPr>
          <p:cNvPr id="3" name="Group 2"/>
          <p:cNvGrpSpPr/>
          <p:nvPr/>
        </p:nvGrpSpPr>
        <p:grpSpPr>
          <a:xfrm>
            <a:off x="611560" y="1453426"/>
            <a:ext cx="3816424" cy="4279830"/>
            <a:chOff x="611560" y="1453426"/>
            <a:chExt cx="3816424" cy="4279830"/>
          </a:xfrm>
        </p:grpSpPr>
        <p:grpSp>
          <p:nvGrpSpPr>
            <p:cNvPr id="14" name="Group 13"/>
            <p:cNvGrpSpPr/>
            <p:nvPr/>
          </p:nvGrpSpPr>
          <p:grpSpPr>
            <a:xfrm>
              <a:off x="1158435" y="2671679"/>
              <a:ext cx="648072" cy="2525424"/>
              <a:chOff x="3203848" y="2060848"/>
              <a:chExt cx="648072" cy="2525424"/>
            </a:xfrm>
          </p:grpSpPr>
          <p:sp>
            <p:nvSpPr>
              <p:cNvPr id="7" name="Oval 6"/>
              <p:cNvSpPr/>
              <p:nvPr/>
            </p:nvSpPr>
            <p:spPr>
              <a:xfrm>
                <a:off x="3203848" y="2060848"/>
                <a:ext cx="648072" cy="648072"/>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Curved Connector 8"/>
              <p:cNvCxnSpPr/>
              <p:nvPr/>
            </p:nvCxnSpPr>
            <p:spPr>
              <a:xfrm rot="5400000">
                <a:off x="2409611" y="3591264"/>
                <a:ext cx="1895108" cy="94908"/>
              </a:xfrm>
              <a:prstGeom prst="curvedConnector3">
                <a:avLst>
                  <a:gd name="adj1" fmla="val 32667"/>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urved Connector 10"/>
              <p:cNvCxnSpPr/>
              <p:nvPr/>
            </p:nvCxnSpPr>
            <p:spPr>
              <a:xfrm rot="16200000" flipH="1">
                <a:off x="2761213" y="3574726"/>
                <a:ext cx="1877352" cy="127984"/>
              </a:xfrm>
              <a:prstGeom prst="curvedConnector3">
                <a:avLst>
                  <a:gd name="adj1" fmla="val 31085"/>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827584" y="1774617"/>
              <a:ext cx="1500732" cy="369332"/>
            </a:xfrm>
            <a:prstGeom prst="rect">
              <a:avLst/>
            </a:prstGeom>
            <a:noFill/>
          </p:spPr>
          <p:txBody>
            <a:bodyPr wrap="none" rtlCol="0">
              <a:spAutoFit/>
            </a:bodyPr>
            <a:lstStyle/>
            <a:p>
              <a:r>
                <a:rPr lang="en-GB" dirty="0" smtClean="0">
                  <a:latin typeface="Comic Sans MS" pitchFamily="66" charset="0"/>
                </a:rPr>
                <a:t>Phospholipid</a:t>
              </a:r>
              <a:endParaRPr lang="en-GB" dirty="0">
                <a:latin typeface="Comic Sans MS" pitchFamily="66" charset="0"/>
              </a:endParaRPr>
            </a:p>
          </p:txBody>
        </p:sp>
        <p:sp>
          <p:nvSpPr>
            <p:cNvPr id="16" name="TextBox 15"/>
            <p:cNvSpPr txBox="1"/>
            <p:nvPr/>
          </p:nvSpPr>
          <p:spPr>
            <a:xfrm>
              <a:off x="2094539" y="2809642"/>
              <a:ext cx="2000869" cy="369332"/>
            </a:xfrm>
            <a:prstGeom prst="rect">
              <a:avLst/>
            </a:prstGeom>
            <a:noFill/>
          </p:spPr>
          <p:txBody>
            <a:bodyPr wrap="none" rtlCol="0">
              <a:spAutoFit/>
            </a:bodyPr>
            <a:lstStyle/>
            <a:p>
              <a:r>
                <a:rPr lang="en-GB" dirty="0" smtClean="0">
                  <a:latin typeface="Comic Sans MS" pitchFamily="66" charset="0"/>
                </a:rPr>
                <a:t>Hydrophilic head</a:t>
              </a:r>
              <a:endParaRPr lang="en-GB" dirty="0">
                <a:latin typeface="Comic Sans MS" pitchFamily="66" charset="0"/>
              </a:endParaRPr>
            </a:p>
          </p:txBody>
        </p:sp>
        <p:sp>
          <p:nvSpPr>
            <p:cNvPr id="17" name="TextBox 16"/>
            <p:cNvSpPr txBox="1"/>
            <p:nvPr/>
          </p:nvSpPr>
          <p:spPr>
            <a:xfrm>
              <a:off x="2115681" y="4437112"/>
              <a:ext cx="1972015" cy="369332"/>
            </a:xfrm>
            <a:prstGeom prst="rect">
              <a:avLst/>
            </a:prstGeom>
            <a:noFill/>
          </p:spPr>
          <p:txBody>
            <a:bodyPr wrap="none" rtlCol="0">
              <a:spAutoFit/>
            </a:bodyPr>
            <a:lstStyle/>
            <a:p>
              <a:r>
                <a:rPr lang="en-GB" dirty="0" smtClean="0">
                  <a:latin typeface="Comic Sans MS" pitchFamily="66" charset="0"/>
                </a:rPr>
                <a:t>Hydrophobic tail</a:t>
              </a:r>
              <a:endParaRPr lang="en-GB" dirty="0">
                <a:latin typeface="Comic Sans MS" pitchFamily="66" charset="0"/>
              </a:endParaRPr>
            </a:p>
          </p:txBody>
        </p:sp>
        <p:cxnSp>
          <p:nvCxnSpPr>
            <p:cNvPr id="19" name="Straight Arrow Connector 18"/>
            <p:cNvCxnSpPr>
              <a:stCxn id="17" idx="1"/>
            </p:cNvCxnSpPr>
            <p:nvPr/>
          </p:nvCxnSpPr>
          <p:spPr>
            <a:xfrm flipH="1" flipV="1">
              <a:off x="1718468" y="4435663"/>
              <a:ext cx="397213" cy="18611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6" idx="1"/>
            </p:cNvCxnSpPr>
            <p:nvPr/>
          </p:nvCxnSpPr>
          <p:spPr>
            <a:xfrm flipH="1" flipV="1">
              <a:off x="1806508" y="2976213"/>
              <a:ext cx="288031" cy="1809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611560" y="1453426"/>
              <a:ext cx="3816424" cy="427983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p:cNvGrpSpPr/>
          <p:nvPr/>
        </p:nvGrpSpPr>
        <p:grpSpPr>
          <a:xfrm>
            <a:off x="4879205" y="1457051"/>
            <a:ext cx="3816424" cy="4302839"/>
            <a:chOff x="4879205" y="1457051"/>
            <a:chExt cx="3816424" cy="4302839"/>
          </a:xfrm>
        </p:grpSpPr>
        <p:grpSp>
          <p:nvGrpSpPr>
            <p:cNvPr id="23" name="Group 22"/>
            <p:cNvGrpSpPr/>
            <p:nvPr/>
          </p:nvGrpSpPr>
          <p:grpSpPr>
            <a:xfrm>
              <a:off x="5724128" y="1968072"/>
              <a:ext cx="396511" cy="1545134"/>
              <a:chOff x="3203848" y="2060848"/>
              <a:chExt cx="648072" cy="2525424"/>
            </a:xfrm>
          </p:grpSpPr>
          <p:sp>
            <p:nvSpPr>
              <p:cNvPr id="24" name="Oval 23"/>
              <p:cNvSpPr/>
              <p:nvPr/>
            </p:nvSpPr>
            <p:spPr>
              <a:xfrm>
                <a:off x="3203848" y="2060848"/>
                <a:ext cx="648072" cy="648072"/>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Curved Connector 24"/>
              <p:cNvCxnSpPr/>
              <p:nvPr/>
            </p:nvCxnSpPr>
            <p:spPr>
              <a:xfrm rot="5400000">
                <a:off x="2409611" y="3591264"/>
                <a:ext cx="1895108" cy="94908"/>
              </a:xfrm>
              <a:prstGeom prst="curvedConnector3">
                <a:avLst>
                  <a:gd name="adj1" fmla="val 32667"/>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6200000" flipH="1">
                <a:off x="2761213" y="3574726"/>
                <a:ext cx="1877352" cy="127984"/>
              </a:xfrm>
              <a:prstGeom prst="curvedConnector3">
                <a:avLst>
                  <a:gd name="adj1" fmla="val 31085"/>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rot="10800000">
              <a:off x="5747589" y="3665606"/>
              <a:ext cx="396511" cy="1545134"/>
              <a:chOff x="3203848" y="2060848"/>
              <a:chExt cx="648072" cy="2525424"/>
            </a:xfrm>
          </p:grpSpPr>
          <p:sp>
            <p:nvSpPr>
              <p:cNvPr id="28" name="Oval 27"/>
              <p:cNvSpPr/>
              <p:nvPr/>
            </p:nvSpPr>
            <p:spPr>
              <a:xfrm>
                <a:off x="3203848" y="2060848"/>
                <a:ext cx="648072" cy="648072"/>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Curved Connector 28"/>
              <p:cNvCxnSpPr/>
              <p:nvPr/>
            </p:nvCxnSpPr>
            <p:spPr>
              <a:xfrm rot="5400000">
                <a:off x="2409611" y="3591264"/>
                <a:ext cx="1895108" cy="94908"/>
              </a:xfrm>
              <a:prstGeom prst="curvedConnector3">
                <a:avLst>
                  <a:gd name="adj1" fmla="val 32667"/>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urved Connector 29"/>
              <p:cNvCxnSpPr/>
              <p:nvPr/>
            </p:nvCxnSpPr>
            <p:spPr>
              <a:xfrm rot="16200000" flipH="1">
                <a:off x="2761213" y="3574726"/>
                <a:ext cx="1877352" cy="127984"/>
              </a:xfrm>
              <a:prstGeom prst="curvedConnector3">
                <a:avLst>
                  <a:gd name="adj1" fmla="val 31085"/>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6240260" y="1963963"/>
              <a:ext cx="396511" cy="1545134"/>
              <a:chOff x="3203848" y="2060848"/>
              <a:chExt cx="648072" cy="2525424"/>
            </a:xfrm>
          </p:grpSpPr>
          <p:sp>
            <p:nvSpPr>
              <p:cNvPr id="32" name="Oval 31"/>
              <p:cNvSpPr/>
              <p:nvPr/>
            </p:nvSpPr>
            <p:spPr>
              <a:xfrm>
                <a:off x="3203848" y="2060848"/>
                <a:ext cx="648072" cy="648072"/>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Curved Connector 32"/>
              <p:cNvCxnSpPr/>
              <p:nvPr/>
            </p:nvCxnSpPr>
            <p:spPr>
              <a:xfrm rot="5400000">
                <a:off x="2409611" y="3591264"/>
                <a:ext cx="1895108" cy="94908"/>
              </a:xfrm>
              <a:prstGeom prst="curvedConnector3">
                <a:avLst>
                  <a:gd name="adj1" fmla="val 32667"/>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urved Connector 33"/>
              <p:cNvCxnSpPr/>
              <p:nvPr/>
            </p:nvCxnSpPr>
            <p:spPr>
              <a:xfrm rot="16200000" flipH="1">
                <a:off x="2761213" y="3574726"/>
                <a:ext cx="1877352" cy="127984"/>
              </a:xfrm>
              <a:prstGeom prst="curvedConnector3">
                <a:avLst>
                  <a:gd name="adj1" fmla="val 31085"/>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rot="10800000">
              <a:off x="6263721" y="3661497"/>
              <a:ext cx="396511" cy="1545134"/>
              <a:chOff x="3203848" y="2060848"/>
              <a:chExt cx="648072" cy="2525424"/>
            </a:xfrm>
          </p:grpSpPr>
          <p:sp>
            <p:nvSpPr>
              <p:cNvPr id="36" name="Oval 35"/>
              <p:cNvSpPr/>
              <p:nvPr/>
            </p:nvSpPr>
            <p:spPr>
              <a:xfrm>
                <a:off x="3203848" y="2060848"/>
                <a:ext cx="648072" cy="648072"/>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Curved Connector 36"/>
              <p:cNvCxnSpPr/>
              <p:nvPr/>
            </p:nvCxnSpPr>
            <p:spPr>
              <a:xfrm rot="5400000">
                <a:off x="2409611" y="3591264"/>
                <a:ext cx="1895108" cy="94908"/>
              </a:xfrm>
              <a:prstGeom prst="curvedConnector3">
                <a:avLst>
                  <a:gd name="adj1" fmla="val 32667"/>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urved Connector 37"/>
              <p:cNvCxnSpPr/>
              <p:nvPr/>
            </p:nvCxnSpPr>
            <p:spPr>
              <a:xfrm rot="16200000" flipH="1">
                <a:off x="2761213" y="3574726"/>
                <a:ext cx="1877352" cy="127984"/>
              </a:xfrm>
              <a:prstGeom prst="curvedConnector3">
                <a:avLst>
                  <a:gd name="adj1" fmla="val 31085"/>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6804248" y="1970380"/>
              <a:ext cx="396511" cy="1545134"/>
              <a:chOff x="3203848" y="2060848"/>
              <a:chExt cx="648072" cy="2525424"/>
            </a:xfrm>
          </p:grpSpPr>
          <p:sp>
            <p:nvSpPr>
              <p:cNvPr id="40" name="Oval 39"/>
              <p:cNvSpPr/>
              <p:nvPr/>
            </p:nvSpPr>
            <p:spPr>
              <a:xfrm>
                <a:off x="3203848" y="2060848"/>
                <a:ext cx="648072" cy="648072"/>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Curved Connector 40"/>
              <p:cNvCxnSpPr/>
              <p:nvPr/>
            </p:nvCxnSpPr>
            <p:spPr>
              <a:xfrm rot="5400000">
                <a:off x="2409611" y="3591264"/>
                <a:ext cx="1895108" cy="94908"/>
              </a:xfrm>
              <a:prstGeom prst="curvedConnector3">
                <a:avLst>
                  <a:gd name="adj1" fmla="val 32667"/>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urved Connector 41"/>
              <p:cNvCxnSpPr/>
              <p:nvPr/>
            </p:nvCxnSpPr>
            <p:spPr>
              <a:xfrm rot="16200000" flipH="1">
                <a:off x="2761213" y="3574726"/>
                <a:ext cx="1877352" cy="127984"/>
              </a:xfrm>
              <a:prstGeom prst="curvedConnector3">
                <a:avLst>
                  <a:gd name="adj1" fmla="val 31085"/>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rot="10800000">
              <a:off x="6827709" y="3667914"/>
              <a:ext cx="396511" cy="1545134"/>
              <a:chOff x="3203848" y="2060848"/>
              <a:chExt cx="648072" cy="2525424"/>
            </a:xfrm>
          </p:grpSpPr>
          <p:sp>
            <p:nvSpPr>
              <p:cNvPr id="44" name="Oval 43"/>
              <p:cNvSpPr/>
              <p:nvPr/>
            </p:nvSpPr>
            <p:spPr>
              <a:xfrm>
                <a:off x="3203848" y="2060848"/>
                <a:ext cx="648072" cy="648072"/>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Curved Connector 44"/>
              <p:cNvCxnSpPr/>
              <p:nvPr/>
            </p:nvCxnSpPr>
            <p:spPr>
              <a:xfrm rot="5400000">
                <a:off x="2409611" y="3591264"/>
                <a:ext cx="1895108" cy="94908"/>
              </a:xfrm>
              <a:prstGeom prst="curvedConnector3">
                <a:avLst>
                  <a:gd name="adj1" fmla="val 32667"/>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urved Connector 45"/>
              <p:cNvCxnSpPr/>
              <p:nvPr/>
            </p:nvCxnSpPr>
            <p:spPr>
              <a:xfrm rot="16200000" flipH="1">
                <a:off x="2761213" y="3574726"/>
                <a:ext cx="1877352" cy="127984"/>
              </a:xfrm>
              <a:prstGeom prst="curvedConnector3">
                <a:avLst>
                  <a:gd name="adj1" fmla="val 31085"/>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7320380" y="1966271"/>
              <a:ext cx="396511" cy="1545134"/>
              <a:chOff x="3203848" y="2060848"/>
              <a:chExt cx="648072" cy="2525424"/>
            </a:xfrm>
          </p:grpSpPr>
          <p:sp>
            <p:nvSpPr>
              <p:cNvPr id="48" name="Oval 47"/>
              <p:cNvSpPr/>
              <p:nvPr/>
            </p:nvSpPr>
            <p:spPr>
              <a:xfrm>
                <a:off x="3203848" y="2060848"/>
                <a:ext cx="648072" cy="648072"/>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9" name="Curved Connector 48"/>
              <p:cNvCxnSpPr/>
              <p:nvPr/>
            </p:nvCxnSpPr>
            <p:spPr>
              <a:xfrm rot="5400000">
                <a:off x="2409611" y="3591264"/>
                <a:ext cx="1895108" cy="94908"/>
              </a:xfrm>
              <a:prstGeom prst="curvedConnector3">
                <a:avLst>
                  <a:gd name="adj1" fmla="val 32667"/>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urved Connector 49"/>
              <p:cNvCxnSpPr/>
              <p:nvPr/>
            </p:nvCxnSpPr>
            <p:spPr>
              <a:xfrm rot="16200000" flipH="1">
                <a:off x="2761213" y="3574726"/>
                <a:ext cx="1877352" cy="127984"/>
              </a:xfrm>
              <a:prstGeom prst="curvedConnector3">
                <a:avLst>
                  <a:gd name="adj1" fmla="val 31085"/>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rot="10800000">
              <a:off x="7343841" y="3663805"/>
              <a:ext cx="396511" cy="1545134"/>
              <a:chOff x="3203848" y="2060848"/>
              <a:chExt cx="648072" cy="2525424"/>
            </a:xfrm>
          </p:grpSpPr>
          <p:sp>
            <p:nvSpPr>
              <p:cNvPr id="52" name="Oval 51"/>
              <p:cNvSpPr/>
              <p:nvPr/>
            </p:nvSpPr>
            <p:spPr>
              <a:xfrm>
                <a:off x="3203848" y="2060848"/>
                <a:ext cx="648072" cy="648072"/>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3" name="Curved Connector 52"/>
              <p:cNvCxnSpPr/>
              <p:nvPr/>
            </p:nvCxnSpPr>
            <p:spPr>
              <a:xfrm rot="5400000">
                <a:off x="2409611" y="3591264"/>
                <a:ext cx="1895108" cy="94908"/>
              </a:xfrm>
              <a:prstGeom prst="curvedConnector3">
                <a:avLst>
                  <a:gd name="adj1" fmla="val 32667"/>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urved Connector 53"/>
              <p:cNvCxnSpPr/>
              <p:nvPr/>
            </p:nvCxnSpPr>
            <p:spPr>
              <a:xfrm rot="16200000" flipH="1">
                <a:off x="2761213" y="3574726"/>
                <a:ext cx="1877352" cy="127984"/>
              </a:xfrm>
              <a:prstGeom prst="curvedConnector3">
                <a:avLst>
                  <a:gd name="adj1" fmla="val 31085"/>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 name="TextBox 54"/>
            <p:cNvSpPr txBox="1"/>
            <p:nvPr/>
          </p:nvSpPr>
          <p:spPr>
            <a:xfrm>
              <a:off x="5959651" y="1462215"/>
              <a:ext cx="1585690" cy="369332"/>
            </a:xfrm>
            <a:prstGeom prst="rect">
              <a:avLst/>
            </a:prstGeom>
            <a:noFill/>
          </p:spPr>
          <p:txBody>
            <a:bodyPr wrap="none" rtlCol="0">
              <a:spAutoFit/>
            </a:bodyPr>
            <a:lstStyle/>
            <a:p>
              <a:r>
                <a:rPr lang="en-GB" dirty="0" smtClean="0">
                  <a:latin typeface="Comic Sans MS" pitchFamily="66" charset="0"/>
                </a:rPr>
                <a:t>Extracellular</a:t>
              </a:r>
              <a:endParaRPr lang="en-GB" dirty="0">
                <a:latin typeface="Comic Sans MS" pitchFamily="66" charset="0"/>
              </a:endParaRPr>
            </a:p>
          </p:txBody>
        </p:sp>
        <p:sp>
          <p:nvSpPr>
            <p:cNvPr id="56" name="TextBox 55"/>
            <p:cNvSpPr txBox="1"/>
            <p:nvPr/>
          </p:nvSpPr>
          <p:spPr>
            <a:xfrm>
              <a:off x="6011403" y="5390558"/>
              <a:ext cx="1552028" cy="369332"/>
            </a:xfrm>
            <a:prstGeom prst="rect">
              <a:avLst/>
            </a:prstGeom>
            <a:noFill/>
          </p:spPr>
          <p:txBody>
            <a:bodyPr wrap="none" rtlCol="0">
              <a:spAutoFit/>
            </a:bodyPr>
            <a:lstStyle/>
            <a:p>
              <a:r>
                <a:rPr lang="en-GB" dirty="0" smtClean="0">
                  <a:latin typeface="Comic Sans MS" pitchFamily="66" charset="0"/>
                </a:rPr>
                <a:t>Intracellular</a:t>
              </a:r>
              <a:endParaRPr lang="en-GB" dirty="0">
                <a:latin typeface="Comic Sans MS" pitchFamily="66" charset="0"/>
              </a:endParaRPr>
            </a:p>
          </p:txBody>
        </p:sp>
        <p:sp>
          <p:nvSpPr>
            <p:cNvPr id="58" name="Rectangle 57"/>
            <p:cNvSpPr/>
            <p:nvPr/>
          </p:nvSpPr>
          <p:spPr>
            <a:xfrm>
              <a:off x="4879205" y="1457051"/>
              <a:ext cx="3816424" cy="427983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7892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874</TotalTime>
  <Words>1593</Words>
  <Application>Microsoft Office PowerPoint</Application>
  <PresentationFormat>On-screen Show (4:3)</PresentationFormat>
  <Paragraphs>297</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Higher Biology</vt:lpstr>
      <vt:lpstr>Cell Metabolism</vt:lpstr>
      <vt:lpstr>Cell Metabolism</vt:lpstr>
      <vt:lpstr>Cell Metabolism</vt:lpstr>
      <vt:lpstr>Cell Metabolism</vt:lpstr>
      <vt:lpstr>Cell Metabolism</vt:lpstr>
      <vt:lpstr>Cell Metabolism</vt:lpstr>
      <vt:lpstr>Membranes</vt:lpstr>
      <vt:lpstr>Membranes</vt:lpstr>
      <vt:lpstr>Plasma Membrane</vt:lpstr>
      <vt:lpstr>Membranes</vt:lpstr>
      <vt:lpstr>Sodium/Potassium Pump</vt:lpstr>
      <vt:lpstr>Membranes</vt:lpstr>
      <vt:lpstr>Membrane Proteins</vt:lpstr>
      <vt:lpstr>Enzymes</vt:lpstr>
      <vt:lpstr>Enzymes</vt:lpstr>
      <vt:lpstr>Enzymes</vt:lpstr>
      <vt:lpstr>Enzymes</vt:lpstr>
      <vt:lpstr>Enzymes</vt:lpstr>
      <vt:lpstr>Enzymes</vt:lpstr>
      <vt:lpstr>Enzymes</vt:lpstr>
      <vt:lpstr>Enzymes</vt:lpstr>
      <vt:lpstr>Enzymes</vt:lpstr>
      <vt:lpstr>Enzyme Inhibitors</vt:lpstr>
      <vt:lpstr>Competitive Inhibitors</vt:lpstr>
      <vt:lpstr>Non-competitive Inhibitors</vt:lpstr>
      <vt:lpstr>Non-competitive Inhibitors</vt:lpstr>
      <vt:lpstr>Feedback Inhibition</vt:lpstr>
      <vt:lpstr>Switching Genes on and off</vt:lpstr>
      <vt:lpstr>Lac Operon of E. coli</vt:lpstr>
      <vt:lpstr>Lac Operon of E. coli</vt:lpstr>
      <vt:lpstr>Lac Operon of E. coli</vt:lpstr>
      <vt:lpstr>Enzyme Induction</vt:lpstr>
      <vt:lpstr>Enzyme Induction</vt:lpstr>
      <vt:lpstr>Effect of repressor in absence of lactose</vt:lpstr>
      <vt:lpstr>Effect of repressor in presence of lactose</vt:lpstr>
      <vt:lpstr>Gene Products</vt:lpstr>
      <vt:lpstr>Gene Products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Higher Biology</dc:title>
  <dc:creator>Graham Davidson</dc:creator>
  <cp:lastModifiedBy>Graham Davidson</cp:lastModifiedBy>
  <cp:revision>84</cp:revision>
  <dcterms:created xsi:type="dcterms:W3CDTF">2014-09-10T08:40:26Z</dcterms:created>
  <dcterms:modified xsi:type="dcterms:W3CDTF">2016-01-20T09:29:32Z</dcterms:modified>
</cp:coreProperties>
</file>